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73" r:id="rId3"/>
    <p:sldId id="257" r:id="rId4"/>
    <p:sldId id="259" r:id="rId5"/>
    <p:sldId id="260" r:id="rId6"/>
    <p:sldId id="263" r:id="rId7"/>
    <p:sldId id="264" r:id="rId8"/>
    <p:sldId id="265" r:id="rId9"/>
    <p:sldId id="269" r:id="rId10"/>
    <p:sldId id="270" r:id="rId11"/>
    <p:sldId id="271" r:id="rId12"/>
    <p:sldId id="272" r:id="rId13"/>
    <p:sldId id="274" r:id="rId14"/>
    <p:sldId id="266" r:id="rId15"/>
    <p:sldId id="261" r:id="rId16"/>
    <p:sldId id="268" r:id="rId17"/>
    <p:sldId id="267" r:id="rId18"/>
    <p:sldId id="295" r:id="rId19"/>
    <p:sldId id="296" r:id="rId20"/>
    <p:sldId id="298" r:id="rId21"/>
    <p:sldId id="299" r:id="rId22"/>
    <p:sldId id="300" r:id="rId23"/>
    <p:sldId id="301" r:id="rId24"/>
    <p:sldId id="309" r:id="rId25"/>
    <p:sldId id="303" r:id="rId26"/>
    <p:sldId id="304" r:id="rId27"/>
    <p:sldId id="305" r:id="rId28"/>
    <p:sldId id="306" r:id="rId29"/>
    <p:sldId id="307" r:id="rId30"/>
    <p:sldId id="308" r:id="rId31"/>
    <p:sldId id="258" r:id="rId32"/>
    <p:sldId id="275" r:id="rId33"/>
    <p:sldId id="277" r:id="rId34"/>
    <p:sldId id="278" r:id="rId35"/>
    <p:sldId id="286" r:id="rId36"/>
    <p:sldId id="276" r:id="rId37"/>
    <p:sldId id="279" r:id="rId38"/>
    <p:sldId id="287" r:id="rId39"/>
    <p:sldId id="291" r:id="rId40"/>
    <p:sldId id="288" r:id="rId41"/>
    <p:sldId id="289" r:id="rId42"/>
    <p:sldId id="290" r:id="rId43"/>
    <p:sldId id="292" r:id="rId44"/>
    <p:sldId id="293" r:id="rId45"/>
    <p:sldId id="29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5852" autoAdjust="0"/>
  </p:normalViewPr>
  <p:slideViewPr>
    <p:cSldViewPr snapToGrid="0">
      <p:cViewPr varScale="1">
        <p:scale>
          <a:sx n="95" d="100"/>
          <a:sy n="95" d="100"/>
        </p:scale>
        <p:origin x="86"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cked"/>
        <c:varyColors val="0"/>
        <c:ser>
          <c:idx val="0"/>
          <c:order val="0"/>
          <c:spPr>
            <a:solidFill>
              <a:srgbClr val="97B1E5"/>
            </a:solidFill>
          </c:spPr>
          <c:cat>
            <c:numRef>
              <c:f>Sheet1!$A$1:$A$61</c:f>
              <c:numCache>
                <c:formatCode>General</c:formatCode>
                <c:ptCount val="61"/>
                <c:pt idx="0">
                  <c:v>-3</c:v>
                </c:pt>
                <c:pt idx="1">
                  <c:v>-2.9</c:v>
                </c:pt>
                <c:pt idx="2">
                  <c:v>-2.8</c:v>
                </c:pt>
                <c:pt idx="3">
                  <c:v>-2.7</c:v>
                </c:pt>
                <c:pt idx="4">
                  <c:v>-2.6</c:v>
                </c:pt>
                <c:pt idx="5">
                  <c:v>-2.5</c:v>
                </c:pt>
                <c:pt idx="6">
                  <c:v>-2.4</c:v>
                </c:pt>
                <c:pt idx="7">
                  <c:v>-2.2999999999999998</c:v>
                </c:pt>
                <c:pt idx="8">
                  <c:v>-2.2000000000000002</c:v>
                </c:pt>
                <c:pt idx="9">
                  <c:v>-2.1</c:v>
                </c:pt>
                <c:pt idx="10">
                  <c:v>-2</c:v>
                </c:pt>
                <c:pt idx="11">
                  <c:v>-1.9</c:v>
                </c:pt>
                <c:pt idx="12">
                  <c:v>-1.8</c:v>
                </c:pt>
                <c:pt idx="13">
                  <c:v>-1.7000000000000017</c:v>
                </c:pt>
                <c:pt idx="14">
                  <c:v>-1.6</c:v>
                </c:pt>
                <c:pt idx="15">
                  <c:v>-1.5</c:v>
                </c:pt>
                <c:pt idx="16">
                  <c:v>-1.4</c:v>
                </c:pt>
                <c:pt idx="17">
                  <c:v>-1.3</c:v>
                </c:pt>
                <c:pt idx="18">
                  <c:v>-1.2</c:v>
                </c:pt>
                <c:pt idx="19">
                  <c:v>-1.1000000000000001</c:v>
                </c:pt>
                <c:pt idx="20">
                  <c:v>-1</c:v>
                </c:pt>
                <c:pt idx="21">
                  <c:v>-0.9</c:v>
                </c:pt>
                <c:pt idx="22">
                  <c:v>-0.8</c:v>
                </c:pt>
                <c:pt idx="23">
                  <c:v>-0.70000000000000162</c:v>
                </c:pt>
                <c:pt idx="24">
                  <c:v>-0.60000000000000164</c:v>
                </c:pt>
                <c:pt idx="25">
                  <c:v>-0.5</c:v>
                </c:pt>
                <c:pt idx="26">
                  <c:v>-0.4</c:v>
                </c:pt>
                <c:pt idx="27">
                  <c:v>-0.30000000000000032</c:v>
                </c:pt>
                <c:pt idx="28">
                  <c:v>-0.2</c:v>
                </c:pt>
                <c:pt idx="29">
                  <c:v>-0.1</c:v>
                </c:pt>
                <c:pt idx="30">
                  <c:v>0</c:v>
                </c:pt>
                <c:pt idx="31">
                  <c:v>0.1</c:v>
                </c:pt>
                <c:pt idx="32">
                  <c:v>0.2</c:v>
                </c:pt>
                <c:pt idx="33">
                  <c:v>0.30000000000000032</c:v>
                </c:pt>
                <c:pt idx="34">
                  <c:v>0.4</c:v>
                </c:pt>
                <c:pt idx="35">
                  <c:v>0.5</c:v>
                </c:pt>
                <c:pt idx="36">
                  <c:v>0.60000000000000164</c:v>
                </c:pt>
                <c:pt idx="37">
                  <c:v>0.70000000000000162</c:v>
                </c:pt>
                <c:pt idx="38">
                  <c:v>0.8</c:v>
                </c:pt>
                <c:pt idx="39">
                  <c:v>0.9</c:v>
                </c:pt>
                <c:pt idx="40">
                  <c:v>1</c:v>
                </c:pt>
                <c:pt idx="41">
                  <c:v>1.1000000000000001</c:v>
                </c:pt>
                <c:pt idx="42">
                  <c:v>1.2</c:v>
                </c:pt>
                <c:pt idx="43">
                  <c:v>1.3</c:v>
                </c:pt>
                <c:pt idx="44">
                  <c:v>1.4</c:v>
                </c:pt>
                <c:pt idx="45">
                  <c:v>1.5</c:v>
                </c:pt>
                <c:pt idx="46">
                  <c:v>1.6</c:v>
                </c:pt>
                <c:pt idx="47">
                  <c:v>1.7000000000000017</c:v>
                </c:pt>
                <c:pt idx="48">
                  <c:v>1.8</c:v>
                </c:pt>
                <c:pt idx="49">
                  <c:v>1.9</c:v>
                </c:pt>
                <c:pt idx="50">
                  <c:v>2</c:v>
                </c:pt>
                <c:pt idx="51">
                  <c:v>2.1</c:v>
                </c:pt>
                <c:pt idx="52">
                  <c:v>2.2000000000000002</c:v>
                </c:pt>
                <c:pt idx="53">
                  <c:v>2.2999999999999998</c:v>
                </c:pt>
                <c:pt idx="54">
                  <c:v>2.4</c:v>
                </c:pt>
                <c:pt idx="55">
                  <c:v>2.5000000000000102</c:v>
                </c:pt>
                <c:pt idx="56">
                  <c:v>2.6</c:v>
                </c:pt>
                <c:pt idx="57">
                  <c:v>2.7</c:v>
                </c:pt>
                <c:pt idx="58">
                  <c:v>2.80000000000001</c:v>
                </c:pt>
                <c:pt idx="59">
                  <c:v>2.9000000000000101</c:v>
                </c:pt>
                <c:pt idx="60">
                  <c:v>3.0000000000000102</c:v>
                </c:pt>
              </c:numCache>
            </c:numRef>
          </c:cat>
          <c:val>
            <c:numRef>
              <c:f>Sheet1!$B$1:$B$61</c:f>
              <c:numCache>
                <c:formatCode>General</c:formatCode>
                <c:ptCount val="61"/>
                <c:pt idx="0">
                  <c:v>4.4318484119380535E-3</c:v>
                </c:pt>
                <c:pt idx="1">
                  <c:v>5.9525324197758694E-3</c:v>
                </c:pt>
                <c:pt idx="2">
                  <c:v>7.9154515829799911E-3</c:v>
                </c:pt>
                <c:pt idx="3">
                  <c:v>1.0420934814422607E-2</c:v>
                </c:pt>
                <c:pt idx="4">
                  <c:v>1.3582969233685658E-2</c:v>
                </c:pt>
                <c:pt idx="5">
                  <c:v>1.7528300493568658E-2</c:v>
                </c:pt>
                <c:pt idx="6">
                  <c:v>2.2394530294842837E-2</c:v>
                </c:pt>
                <c:pt idx="7">
                  <c:v>2.832703774160121E-2</c:v>
                </c:pt>
                <c:pt idx="8">
                  <c:v>3.5474592846231411E-2</c:v>
                </c:pt>
                <c:pt idx="9">
                  <c:v>4.3983595980427281E-2</c:v>
                </c:pt>
                <c:pt idx="10">
                  <c:v>5.3990966513188104E-2</c:v>
                </c:pt>
                <c:pt idx="11">
                  <c:v>6.5615814774676595E-2</c:v>
                </c:pt>
                <c:pt idx="12">
                  <c:v>7.8950158300894066E-2</c:v>
                </c:pt>
                <c:pt idx="13">
                  <c:v>9.4049077376887363E-2</c:v>
                </c:pt>
                <c:pt idx="14">
                  <c:v>0.11092083467945496</c:v>
                </c:pt>
                <c:pt idx="15">
                  <c:v>0.12951759566589224</c:v>
                </c:pt>
                <c:pt idx="16">
                  <c:v>0.14972746563574504</c:v>
                </c:pt>
                <c:pt idx="17">
                  <c:v>0.17136859204780724</c:v>
                </c:pt>
                <c:pt idx="18">
                  <c:v>0.1941860549832129</c:v>
                </c:pt>
                <c:pt idx="19">
                  <c:v>0.21785217703255</c:v>
                </c:pt>
                <c:pt idx="20">
                  <c:v>0.241970724519143</c:v>
                </c:pt>
                <c:pt idx="21">
                  <c:v>0.26608524989875532</c:v>
                </c:pt>
                <c:pt idx="22">
                  <c:v>0.28969155276148179</c:v>
                </c:pt>
                <c:pt idx="23">
                  <c:v>0.31225393336676138</c:v>
                </c:pt>
                <c:pt idx="24">
                  <c:v>0.33322460289180167</c:v>
                </c:pt>
                <c:pt idx="25">
                  <c:v>0.35206532676429902</c:v>
                </c:pt>
                <c:pt idx="26">
                  <c:v>0.368270140303323</c:v>
                </c:pt>
                <c:pt idx="27">
                  <c:v>0.38138781546052614</c:v>
                </c:pt>
                <c:pt idx="28">
                  <c:v>0.39104269397545927</c:v>
                </c:pt>
                <c:pt idx="29">
                  <c:v>0.39695254747701314</c:v>
                </c:pt>
                <c:pt idx="30">
                  <c:v>0.39894228040143331</c:v>
                </c:pt>
                <c:pt idx="31">
                  <c:v>0.39695254747701314</c:v>
                </c:pt>
                <c:pt idx="32">
                  <c:v>0.39104269397545927</c:v>
                </c:pt>
                <c:pt idx="33">
                  <c:v>0.38138781546052614</c:v>
                </c:pt>
                <c:pt idx="34">
                  <c:v>0.368270140303323</c:v>
                </c:pt>
                <c:pt idx="35">
                  <c:v>0.35206532676429902</c:v>
                </c:pt>
                <c:pt idx="36">
                  <c:v>0.33322460289180167</c:v>
                </c:pt>
                <c:pt idx="37">
                  <c:v>0.31225393336676138</c:v>
                </c:pt>
                <c:pt idx="38">
                  <c:v>0.28969155276148179</c:v>
                </c:pt>
                <c:pt idx="39">
                  <c:v>0.26608524989875532</c:v>
                </c:pt>
                <c:pt idx="40">
                  <c:v>0.241970724519143</c:v>
                </c:pt>
                <c:pt idx="41">
                  <c:v>0.21785217703255</c:v>
                </c:pt>
                <c:pt idx="42">
                  <c:v>0.1941860549832129</c:v>
                </c:pt>
                <c:pt idx="43">
                  <c:v>0.17136859204780724</c:v>
                </c:pt>
                <c:pt idx="44">
                  <c:v>0.14972746563574504</c:v>
                </c:pt>
                <c:pt idx="45">
                  <c:v>0.12951759566589224</c:v>
                </c:pt>
                <c:pt idx="46">
                  <c:v>0.11092083467945496</c:v>
                </c:pt>
                <c:pt idx="47">
                  <c:v>9.4049077376887363E-2</c:v>
                </c:pt>
                <c:pt idx="48">
                  <c:v>7.8950158300894066E-2</c:v>
                </c:pt>
                <c:pt idx="49">
                  <c:v>6.5615814774676595E-2</c:v>
                </c:pt>
                <c:pt idx="50">
                  <c:v>5.3990966513188104E-2</c:v>
                </c:pt>
                <c:pt idx="51">
                  <c:v>4.3983595980427281E-2</c:v>
                </c:pt>
                <c:pt idx="52">
                  <c:v>3.5474592846231411E-2</c:v>
                </c:pt>
                <c:pt idx="53">
                  <c:v>2.832703774160121E-2</c:v>
                </c:pt>
                <c:pt idx="54">
                  <c:v>2.2394530294842837E-2</c:v>
                </c:pt>
                <c:pt idx="55">
                  <c:v>1.7528300493568159E-2</c:v>
                </c:pt>
                <c:pt idx="56">
                  <c:v>1.3582969233685658E-2</c:v>
                </c:pt>
                <c:pt idx="57">
                  <c:v>1.0420934814422607E-2</c:v>
                </c:pt>
                <c:pt idx="58">
                  <c:v>7.9154515829797621E-3</c:v>
                </c:pt>
                <c:pt idx="59">
                  <c:v>5.9525324197756873E-3</c:v>
                </c:pt>
                <c:pt idx="60">
                  <c:v>4.4318484119379139E-3</c:v>
                </c:pt>
              </c:numCache>
            </c:numRef>
          </c:val>
          <c:extLst>
            <c:ext xmlns:c16="http://schemas.microsoft.com/office/drawing/2014/chart" uri="{C3380CC4-5D6E-409C-BE32-E72D297353CC}">
              <c16:uniqueId val="{00000000-B462-4557-A168-3C8CD7C335B6}"/>
            </c:ext>
          </c:extLst>
        </c:ser>
        <c:dLbls>
          <c:showLegendKey val="0"/>
          <c:showVal val="0"/>
          <c:showCatName val="0"/>
          <c:showSerName val="0"/>
          <c:showPercent val="0"/>
          <c:showBubbleSize val="0"/>
        </c:dLbls>
        <c:axId val="40237312"/>
        <c:axId val="40493056"/>
      </c:areaChart>
      <c:catAx>
        <c:axId val="40237312"/>
        <c:scaling>
          <c:orientation val="minMax"/>
        </c:scaling>
        <c:delete val="1"/>
        <c:axPos val="b"/>
        <c:numFmt formatCode="General" sourceLinked="1"/>
        <c:majorTickMark val="out"/>
        <c:minorTickMark val="none"/>
        <c:tickLblPos val="none"/>
        <c:crossAx val="40493056"/>
        <c:crossesAt val="0"/>
        <c:auto val="1"/>
        <c:lblAlgn val="ctr"/>
        <c:lblOffset val="100"/>
        <c:tickLblSkip val="10"/>
        <c:noMultiLvlLbl val="0"/>
      </c:catAx>
      <c:valAx>
        <c:axId val="40493056"/>
        <c:scaling>
          <c:orientation val="minMax"/>
        </c:scaling>
        <c:delete val="1"/>
        <c:axPos val="l"/>
        <c:numFmt formatCode="General" sourceLinked="1"/>
        <c:majorTickMark val="out"/>
        <c:minorTickMark val="none"/>
        <c:tickLblPos val="none"/>
        <c:crossAx val="40237312"/>
        <c:crossesAt val="-4"/>
        <c:crossBetween val="midCat"/>
        <c:majorUnit val="0.1"/>
      </c:valAx>
      <c:spPr>
        <a:noFill/>
      </c:spPr>
    </c:plotArea>
    <c:plotVisOnly val="1"/>
    <c:dispBlanksAs val="zero"/>
    <c:showDLblsOverMax val="0"/>
  </c:chart>
  <c:spPr>
    <a:noFill/>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CCEC1-5480-4510-AF5E-20F8F66F435A}" type="datetimeFigureOut">
              <a:rPr lang="en-US" smtClean="0"/>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8FEDF-C802-4D76-9171-5308B20E6E15}" type="slidenum">
              <a:rPr lang="en-US" smtClean="0"/>
              <a:t>‹#›</a:t>
            </a:fld>
            <a:endParaRPr lang="en-US"/>
          </a:p>
        </p:txBody>
      </p:sp>
    </p:spTree>
    <p:extLst>
      <p:ext uri="{BB962C8B-B14F-4D97-AF65-F5344CB8AC3E}">
        <p14:creationId xmlns:p14="http://schemas.microsoft.com/office/powerpoint/2010/main" val="37188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Binomial_distribution#/media/File:Binomial_distribution_pmf.sv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Cauchy_distribution#/media/File:Cauchy_pdf.sv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the word “parameter” is used here to describe the defining characteristics of a statistical distribution</a:t>
            </a:r>
          </a:p>
          <a:p>
            <a:r>
              <a:rPr lang="en-US" dirty="0"/>
              <a:t>So parameters define a statistical distribution, and we are interested in estimating these parameters to answer ecological questions</a:t>
            </a:r>
          </a:p>
        </p:txBody>
      </p:sp>
      <p:sp>
        <p:nvSpPr>
          <p:cNvPr id="4" name="Slide Number Placeholder 3"/>
          <p:cNvSpPr>
            <a:spLocks noGrp="1"/>
          </p:cNvSpPr>
          <p:nvPr>
            <p:ph type="sldNum" sz="quarter" idx="10"/>
          </p:nvPr>
        </p:nvSpPr>
        <p:spPr/>
        <p:txBody>
          <a:bodyPr/>
          <a:lstStyle/>
          <a:p>
            <a:fld id="{A602F6DB-1E63-2144-9C7E-5CB31AA6E393}" type="slidenum">
              <a:rPr lang="en-US" smtClean="0"/>
              <a:t>19</a:t>
            </a:fld>
            <a:endParaRPr lang="en-US"/>
          </a:p>
        </p:txBody>
      </p:sp>
    </p:spTree>
    <p:extLst>
      <p:ext uri="{BB962C8B-B14F-4D97-AF65-F5344CB8AC3E}">
        <p14:creationId xmlns:p14="http://schemas.microsoft.com/office/powerpoint/2010/main" val="89356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density functions for four different normal distributions</a:t>
            </a:r>
            <a:endParaRPr lang="en-US" dirty="0">
              <a:hlinkClick r:id=""/>
            </a:endParaRPr>
          </a:p>
          <a:p>
            <a:r>
              <a:rPr lang="en-US" dirty="0">
                <a:hlinkClick r:id=""/>
              </a:rPr>
              <a:t>https://en.wikipedia.org/wiki/Normal_distribution#/media/File:Normal_Distribution_PDF.svg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28</a:t>
            </a:fld>
            <a:endParaRPr lang="en-US"/>
          </a:p>
        </p:txBody>
      </p:sp>
    </p:spTree>
    <p:extLst>
      <p:ext uri="{BB962C8B-B14F-4D97-AF65-F5344CB8AC3E}">
        <p14:creationId xmlns:p14="http://schemas.microsoft.com/office/powerpoint/2010/main" val="3669259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to the normal distribution, the Cauchy distribution has much fatter tails, making values far from the “location” more likely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Greek letter “gamma” for the scale parameter</a:t>
            </a:r>
          </a:p>
        </p:txBody>
      </p:sp>
      <p:sp>
        <p:nvSpPr>
          <p:cNvPr id="4" name="Slide Number Placeholder 3"/>
          <p:cNvSpPr>
            <a:spLocks noGrp="1"/>
          </p:cNvSpPr>
          <p:nvPr>
            <p:ph type="sldNum" sz="quarter" idx="10"/>
          </p:nvPr>
        </p:nvSpPr>
        <p:spPr/>
        <p:txBody>
          <a:bodyPr/>
          <a:lstStyle/>
          <a:p>
            <a:fld id="{A602F6DB-1E63-2144-9C7E-5CB31AA6E393}" type="slidenum">
              <a:rPr lang="en-US" smtClean="0"/>
              <a:t>29</a:t>
            </a:fld>
            <a:endParaRPr lang="en-US"/>
          </a:p>
        </p:txBody>
      </p:sp>
    </p:spTree>
    <p:extLst>
      <p:ext uri="{BB962C8B-B14F-4D97-AF65-F5344CB8AC3E}">
        <p14:creationId xmlns:p14="http://schemas.microsoft.com/office/powerpoint/2010/main" val="175080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density functions for four different Cauchy distributions</a:t>
            </a:r>
            <a:endParaRPr lang="en-US" dirty="0">
              <a:hlinkClick r:id="rId3"/>
            </a:endParaRPr>
          </a:p>
          <a:p>
            <a:r>
              <a:rPr lang="en-US" dirty="0">
                <a:hlinkClick r:id="rId4"/>
              </a:rPr>
              <a:t>h</a:t>
            </a:r>
            <a:r>
              <a:rPr lang="en-US" dirty="0">
                <a:hlinkClick r:id="rId4"/>
              </a:rPr>
              <a:t>ttps://en.wikipedia.org/wiki/Cauchy_distribution#/media/File:Cauchy_pdf.svg</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See sample code comparing pdfs for both the normal and Cauchy distributions</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30</a:t>
            </a:fld>
            <a:endParaRPr lang="en-US"/>
          </a:p>
        </p:txBody>
      </p:sp>
    </p:spTree>
    <p:extLst>
      <p:ext uri="{BB962C8B-B14F-4D97-AF65-F5344CB8AC3E}">
        <p14:creationId xmlns:p14="http://schemas.microsoft.com/office/powerpoint/2010/main" val="1964749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Under the null</a:t>
            </a:r>
            <a:r>
              <a:rPr lang="en-US" baseline="0" dirty="0"/>
              <a:t> hypothesis, we expect a distribution of data with a specific mean, for example zero. </a:t>
            </a:r>
          </a:p>
        </p:txBody>
      </p:sp>
      <p:sp>
        <p:nvSpPr>
          <p:cNvPr id="4" name="Slide Number Placeholder 3"/>
          <p:cNvSpPr>
            <a:spLocks noGrp="1"/>
          </p:cNvSpPr>
          <p:nvPr>
            <p:ph type="sldNum" sz="quarter" idx="10"/>
          </p:nvPr>
        </p:nvSpPr>
        <p:spPr/>
        <p:txBody>
          <a:bodyPr/>
          <a:lstStyle/>
          <a:p>
            <a:fld id="{308EB400-572F-4D8F-8FCE-86642B330668}" type="slidenum">
              <a:rPr lang="en-US" smtClean="0"/>
              <a:pPr/>
              <a:t>35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that are commonly expressed as proportions are often modeled as binomial events</a:t>
            </a:r>
          </a:p>
          <a:p>
            <a:endParaRPr lang="en-US" dirty="0">
              <a:hlinkClick r:id="">
                <a:extLst>
                  <a:ext uri="{A12FA001-AC4F-418D-AE19-62706E023703}">
                    <ahyp:hlinkClr xmlns:ahyp="http://schemas.microsoft.com/office/drawing/2018/hyperlinkcolor" val="tx"/>
                  </a:ext>
                </a:extLst>
              </a:hlinkClick>
            </a:endParaRPr>
          </a:p>
          <a:p>
            <a:r>
              <a:rPr lang="en-US" dirty="0">
                <a:hlinkClick r:id="">
                  <a:extLst>
                    <a:ext uri="{A12FA001-AC4F-418D-AE19-62706E023703}">
                      <ahyp:hlinkClr xmlns:ahyp="http://schemas.microsoft.com/office/drawing/2018/hyperlinkcolor" val="tx"/>
                    </a:ext>
                  </a:extLst>
                </a:hlinkClick>
              </a:rPr>
              <a:t>http://capitalnaturalist.blogspot.com/2017/10/mangy-foxes.html</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20</a:t>
            </a:fld>
            <a:endParaRPr lang="en-US"/>
          </a:p>
        </p:txBody>
      </p:sp>
    </p:spTree>
    <p:extLst>
      <p:ext uri="{BB962C8B-B14F-4D97-AF65-F5344CB8AC3E}">
        <p14:creationId xmlns:p14="http://schemas.microsoft.com/office/powerpoint/2010/main" val="152362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binomial distributions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sample code demonstrating </a:t>
            </a:r>
            <a:r>
              <a:rPr lang="en-US" dirty="0" err="1"/>
              <a:t>dbinom</a:t>
            </a:r>
            <a:r>
              <a:rPr lang="en-US" dirty="0"/>
              <a:t>(), plotting, and </a:t>
            </a:r>
            <a:r>
              <a:rPr lang="en-US" dirty="0" err="1"/>
              <a:t>rbinom</a:t>
            </a:r>
            <a:r>
              <a:rPr lang="en-US" dirty="0"/>
              <a:t>()</a:t>
            </a:r>
          </a:p>
          <a:p>
            <a:endParaRPr lang="en-US" dirty="0">
              <a:hlinkClick r:id=""/>
            </a:endParaRPr>
          </a:p>
          <a:p>
            <a:r>
              <a:rPr lang="en-US" dirty="0">
                <a:hlinkClick r:id=""/>
              </a:rPr>
              <a:t>https://en.wikipedia.org/wiki/Binomial_distribution#/media/File:Binomial_distribution_pmf.svg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21</a:t>
            </a:fld>
            <a:endParaRPr lang="en-US"/>
          </a:p>
        </p:txBody>
      </p:sp>
    </p:spTree>
    <p:extLst>
      <p:ext uri="{BB962C8B-B14F-4D97-AF65-F5344CB8AC3E}">
        <p14:creationId xmlns:p14="http://schemas.microsoft.com/office/powerpoint/2010/main" val="2273617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22</a:t>
            </a:fld>
            <a:endParaRPr lang="en-US"/>
          </a:p>
        </p:txBody>
      </p:sp>
    </p:spTree>
    <p:extLst>
      <p:ext uri="{BB962C8B-B14F-4D97-AF65-F5344CB8AC3E}">
        <p14:creationId xmlns:p14="http://schemas.microsoft.com/office/powerpoint/2010/main" val="321479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23</a:t>
            </a:fld>
            <a:endParaRPr lang="en-US"/>
          </a:p>
        </p:txBody>
      </p:sp>
    </p:spTree>
    <p:extLst>
      <p:ext uri="{BB962C8B-B14F-4D97-AF65-F5344CB8AC3E}">
        <p14:creationId xmlns:p14="http://schemas.microsoft.com/office/powerpoint/2010/main" val="285685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sort of organismal count data might be reasonably modeled as Poisson distributed</a:t>
            </a:r>
            <a:endParaRPr lang="en-US" dirty="0">
              <a:hlinkClick r:id=""/>
            </a:endParaRPr>
          </a:p>
          <a:p>
            <a:endParaRPr lang="en-US" dirty="0">
              <a:hlinkClick r:id=""/>
            </a:endParaRPr>
          </a:p>
          <a:p>
            <a:r>
              <a:rPr lang="en-US" dirty="0">
                <a:hlinkClick r:id=""/>
              </a:rPr>
              <a:t>http://www.vernalpools.me/wp-content/uploads/2015/06/5_VernalPool_6411764_orig.jpg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24</a:t>
            </a:fld>
            <a:endParaRPr lang="en-US"/>
          </a:p>
        </p:txBody>
      </p:sp>
    </p:spTree>
    <p:extLst>
      <p:ext uri="{BB962C8B-B14F-4D97-AF65-F5344CB8AC3E}">
        <p14:creationId xmlns:p14="http://schemas.microsoft.com/office/powerpoint/2010/main" val="1867216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Poisson distributions</a:t>
            </a:r>
            <a:endParaRPr lang="en-US" dirty="0">
              <a:hlinkClick r:id=""/>
            </a:endParaRPr>
          </a:p>
          <a:p>
            <a:r>
              <a:rPr lang="en-US" dirty="0">
                <a:hlinkClick r:id=""/>
              </a:rPr>
              <a:t>https://en.wikipedia.org/wiki/Binomial_distribution#/media/File:Binomial_distribution_pmf.svg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25</a:t>
            </a:fld>
            <a:endParaRPr lang="en-US"/>
          </a:p>
        </p:txBody>
      </p:sp>
    </p:spTree>
    <p:extLst>
      <p:ext uri="{BB962C8B-B14F-4D97-AF65-F5344CB8AC3E}">
        <p14:creationId xmlns:p14="http://schemas.microsoft.com/office/powerpoint/2010/main" val="203627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26</a:t>
            </a:fld>
            <a:endParaRPr lang="en-US"/>
          </a:p>
        </p:txBody>
      </p:sp>
    </p:spTree>
    <p:extLst>
      <p:ext uri="{BB962C8B-B14F-4D97-AF65-F5344CB8AC3E}">
        <p14:creationId xmlns:p14="http://schemas.microsoft.com/office/powerpoint/2010/main" val="215008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the Gaussian distribution</a:t>
            </a:r>
          </a:p>
          <a:p>
            <a:r>
              <a:rPr lang="en-US" dirty="0"/>
              <a:t>Greek letter “mu” for the mean parameter, “sigma” for the standard deviation parameter</a:t>
            </a:r>
          </a:p>
        </p:txBody>
      </p:sp>
      <p:sp>
        <p:nvSpPr>
          <p:cNvPr id="4" name="Slide Number Placeholder 3"/>
          <p:cNvSpPr>
            <a:spLocks noGrp="1"/>
          </p:cNvSpPr>
          <p:nvPr>
            <p:ph type="sldNum" sz="quarter" idx="10"/>
          </p:nvPr>
        </p:nvSpPr>
        <p:spPr/>
        <p:txBody>
          <a:bodyPr/>
          <a:lstStyle/>
          <a:p>
            <a:fld id="{A602F6DB-1E63-2144-9C7E-5CB31AA6E393}" type="slidenum">
              <a:rPr lang="en-US" smtClean="0"/>
              <a:t>27</a:t>
            </a:fld>
            <a:endParaRPr lang="en-US"/>
          </a:p>
        </p:txBody>
      </p:sp>
    </p:spTree>
    <p:extLst>
      <p:ext uri="{BB962C8B-B14F-4D97-AF65-F5344CB8AC3E}">
        <p14:creationId xmlns:p14="http://schemas.microsoft.com/office/powerpoint/2010/main" val="281212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341B-F63C-4BB2-B0FE-C80566926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19227F-BE88-4048-B4C7-C631A94201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3B4D95-8B8E-498E-9755-10ACD028AFD3}"/>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BB1BEA0B-650A-4293-B2D4-BB7ED6525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284E3-5491-43D8-9968-DB6B3FF2648E}"/>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4126913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407C-58F1-49BB-AE6D-CE1604294C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80267D-8205-40E8-936A-744C283683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A1665-7BAD-4559-99AE-31CC9C1D2651}"/>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0CC27EF3-0DE6-4624-A6ED-DFC691D30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49F809-B4E4-47E0-9B14-7279E1940E47}"/>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3887575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C57FDE-25BA-4CE0-968C-630DFABBAE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5B20D9-B1F1-43DB-9768-026B6CBF7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AAD11-0E2F-4560-802A-0B20A347FE51}"/>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C28D4241-8DE7-45B3-B25F-ED0DD528C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9E0D0-F749-49BA-B94E-E99D5115DCA8}"/>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153976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1D8C-E880-413D-9A22-21EF9BB786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1867AB-BDA3-42C9-A5CE-1B78D8CDE0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BED43-C8E5-4A26-91FB-6D6B1755BD25}"/>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FD3330A7-E4C5-465B-8FDF-134392EDE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0A21F-DE17-43FD-8A66-A23AC8D2C1CC}"/>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627226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C849-736B-4963-9D77-E339F610F6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474953-B6B0-4701-9FE8-190A0EF2EB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A036D0-537B-4454-B5ED-96BAC89B58C6}"/>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0045FB5E-06E3-4C9F-ADD0-C064B7D03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C4CC9-3E1B-44CB-8288-C7C6191FAC1C}"/>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2137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85F9-5CA2-4F05-905B-376D6FD124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9B7D92-0821-45A7-A0F4-AA6621F7E8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820597-4700-4566-941E-99C1B617B2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E3EBE-3994-4266-A1F3-39B6831507B6}"/>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6" name="Footer Placeholder 5">
            <a:extLst>
              <a:ext uri="{FF2B5EF4-FFF2-40B4-BE49-F238E27FC236}">
                <a16:creationId xmlns:a16="http://schemas.microsoft.com/office/drawing/2014/main" id="{AA5348D5-560B-4E62-8C5A-F2B343F2F1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C8E33-0EF6-4A17-ADD5-B597D2995AA7}"/>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69696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C7BD-3452-428A-8300-CBE7D3DE06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58A163-74DE-4705-BF1E-9B669943B9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568DC1-262F-4022-8FFD-03826CCFDD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FB88E8-B088-4EBA-9E8C-5E94C21A51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4B14E0-5123-4618-BB37-F985A566FE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042444-F687-43DA-B3E6-9B742ED240F9}"/>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8" name="Footer Placeholder 7">
            <a:extLst>
              <a:ext uri="{FF2B5EF4-FFF2-40B4-BE49-F238E27FC236}">
                <a16:creationId xmlns:a16="http://schemas.microsoft.com/office/drawing/2014/main" id="{52056EA2-4845-4124-924F-375E923289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509F9B-3E2B-4FFC-95CB-27AABA2B117D}"/>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145164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E1717-AA81-4106-A58A-4FA1B9AD8A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1BCAC3-B962-4422-BC41-4E092E598640}"/>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4" name="Footer Placeholder 3">
            <a:extLst>
              <a:ext uri="{FF2B5EF4-FFF2-40B4-BE49-F238E27FC236}">
                <a16:creationId xmlns:a16="http://schemas.microsoft.com/office/drawing/2014/main" id="{22DC4732-D529-451C-9BDF-10B05E4C24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86E150-6AC4-4144-8F55-B8310AA0EF25}"/>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2710301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599E22-40B9-474F-9A06-CB36E4CF988E}"/>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3" name="Footer Placeholder 2">
            <a:extLst>
              <a:ext uri="{FF2B5EF4-FFF2-40B4-BE49-F238E27FC236}">
                <a16:creationId xmlns:a16="http://schemas.microsoft.com/office/drawing/2014/main" id="{CDC6C181-E754-4AE3-9CBF-1E527F9BE2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F8DE3C-1C45-4516-9145-C99F176AAE30}"/>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1127828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E14C-5F65-4C54-AF19-004B061F3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B6FDA7-950A-43D3-A088-B21524946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A2CF61-C21D-4A94-B896-AA733D56BA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CCCD65-79E9-474C-9FEE-70C9588034C2}"/>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6" name="Footer Placeholder 5">
            <a:extLst>
              <a:ext uri="{FF2B5EF4-FFF2-40B4-BE49-F238E27FC236}">
                <a16:creationId xmlns:a16="http://schemas.microsoft.com/office/drawing/2014/main" id="{13BF914B-DF98-433F-AE90-193DC8CEBA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6AB7B-DF66-4471-8887-C7BDDBFCFB4A}"/>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59718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B615-D288-4041-A65E-A517772E3E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C0C3A8-3264-4B28-B2F0-CE1D42AFF9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D9B4DE-0B20-41BD-830F-9B897A588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C7DBF-C656-4CB2-B4E7-E6FAE34F3F0A}"/>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6" name="Footer Placeholder 5">
            <a:extLst>
              <a:ext uri="{FF2B5EF4-FFF2-40B4-BE49-F238E27FC236}">
                <a16:creationId xmlns:a16="http://schemas.microsoft.com/office/drawing/2014/main" id="{35EC53ED-4693-423B-BEF4-0103E39A33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25309-AE7F-48BB-9452-15901947112F}"/>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2181694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B4105A-5AE1-427D-B92E-60C4A91E8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989712-C545-4BCE-9595-0480857F70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03D1-131E-4F56-82A4-C59AB9531D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46C5C2F1-70A7-475D-9052-0563B5006F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E6AE6B-5C43-4010-B407-BBE6B3D348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42359B-D21E-4B99-8EF3-45CF96893012}" type="slidenum">
              <a:rPr lang="en-US" smtClean="0"/>
              <a:t>‹#›</a:t>
            </a:fld>
            <a:endParaRPr lang="en-US"/>
          </a:p>
        </p:txBody>
      </p:sp>
    </p:spTree>
    <p:extLst>
      <p:ext uri="{BB962C8B-B14F-4D97-AF65-F5344CB8AC3E}">
        <p14:creationId xmlns:p14="http://schemas.microsoft.com/office/powerpoint/2010/main" val="2541655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www.vernalpools.me/wp-content/uploads/2015/06/5_VernalPool_6411764_orig.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AD57-9E27-4581-ABCC-4BD368B2F137}"/>
              </a:ext>
            </a:extLst>
          </p:cNvPr>
          <p:cNvSpPr>
            <a:spLocks noGrp="1"/>
          </p:cNvSpPr>
          <p:nvPr>
            <p:ph type="ctrTitle"/>
          </p:nvPr>
        </p:nvSpPr>
        <p:spPr>
          <a:xfrm>
            <a:off x="1524000" y="486256"/>
            <a:ext cx="9144000" cy="2387600"/>
          </a:xfrm>
        </p:spPr>
        <p:txBody>
          <a:bodyPr/>
          <a:lstStyle/>
          <a:p>
            <a:r>
              <a:rPr lang="en-US" dirty="0"/>
              <a:t>Probability &amp; </a:t>
            </a:r>
            <a:br>
              <a:rPr lang="en-US" dirty="0"/>
            </a:br>
            <a:r>
              <a:rPr lang="en-US" dirty="0"/>
              <a:t>Hypothesis Testing</a:t>
            </a:r>
          </a:p>
        </p:txBody>
      </p:sp>
      <p:sp>
        <p:nvSpPr>
          <p:cNvPr id="3" name="Subtitle 2">
            <a:extLst>
              <a:ext uri="{FF2B5EF4-FFF2-40B4-BE49-F238E27FC236}">
                <a16:creationId xmlns:a16="http://schemas.microsoft.com/office/drawing/2014/main" id="{595D7C25-60A7-45D6-8C05-AD10A98DF777}"/>
              </a:ext>
            </a:extLst>
          </p:cNvPr>
          <p:cNvSpPr>
            <a:spLocks noGrp="1"/>
          </p:cNvSpPr>
          <p:nvPr>
            <p:ph type="subTitle" idx="1"/>
          </p:nvPr>
        </p:nvSpPr>
        <p:spPr>
          <a:xfrm>
            <a:off x="3143416" y="2965931"/>
            <a:ext cx="5905168" cy="1655762"/>
          </a:xfrm>
        </p:spPr>
        <p:txBody>
          <a:bodyPr/>
          <a:lstStyle/>
          <a:p>
            <a:r>
              <a:rPr lang="en-US" dirty="0">
                <a:solidFill>
                  <a:schemeClr val="accent1"/>
                </a:solidFill>
              </a:rPr>
              <a:t>What you need to know to make sense of statistical testing of any kind, and to understand why we will ditch p-values for the rest of the course! </a:t>
            </a:r>
          </a:p>
        </p:txBody>
      </p:sp>
      <p:sp>
        <p:nvSpPr>
          <p:cNvPr id="4" name="TextBox 3">
            <a:extLst>
              <a:ext uri="{FF2B5EF4-FFF2-40B4-BE49-F238E27FC236}">
                <a16:creationId xmlns:a16="http://schemas.microsoft.com/office/drawing/2014/main" id="{B5836E5B-CBB5-4DD5-AAD1-803F0FA740F2}"/>
              </a:ext>
            </a:extLst>
          </p:cNvPr>
          <p:cNvSpPr txBox="1"/>
          <p:nvPr/>
        </p:nvSpPr>
        <p:spPr>
          <a:xfrm>
            <a:off x="1420633" y="5340909"/>
            <a:ext cx="9350734" cy="830997"/>
          </a:xfrm>
          <a:prstGeom prst="rect">
            <a:avLst/>
          </a:prstGeom>
          <a:noFill/>
        </p:spPr>
        <p:txBody>
          <a:bodyPr wrap="square" rtlCol="0">
            <a:spAutoFit/>
          </a:bodyPr>
          <a:lstStyle/>
          <a:p>
            <a:pPr algn="ctr"/>
            <a:r>
              <a:rPr lang="en-US" sz="2400" dirty="0"/>
              <a:t>Introduction to Statistics for Ecology and Evolutionary Biology</a:t>
            </a:r>
          </a:p>
          <a:p>
            <a:pPr algn="ctr"/>
            <a:r>
              <a:rPr lang="en-US" sz="2400" dirty="0"/>
              <a:t>Week 5, October 11</a:t>
            </a:r>
          </a:p>
        </p:txBody>
      </p:sp>
    </p:spTree>
    <p:extLst>
      <p:ext uri="{BB962C8B-B14F-4D97-AF65-F5344CB8AC3E}">
        <p14:creationId xmlns:p14="http://schemas.microsoft.com/office/powerpoint/2010/main" val="3309385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0740-B11B-4DB4-A5FD-F482BD4CC034}"/>
              </a:ext>
            </a:extLst>
          </p:cNvPr>
          <p:cNvSpPr>
            <a:spLocks noGrp="1"/>
          </p:cNvSpPr>
          <p:nvPr>
            <p:ph type="title"/>
          </p:nvPr>
        </p:nvSpPr>
        <p:spPr/>
        <p:txBody>
          <a:bodyPr/>
          <a:lstStyle/>
          <a:p>
            <a:r>
              <a:rPr lang="en-US" dirty="0"/>
              <a:t>Marginal and joint probabilities</a:t>
            </a:r>
          </a:p>
        </p:txBody>
      </p:sp>
      <p:pic>
        <p:nvPicPr>
          <p:cNvPr id="5" name="Picture 4">
            <a:extLst>
              <a:ext uri="{FF2B5EF4-FFF2-40B4-BE49-F238E27FC236}">
                <a16:creationId xmlns:a16="http://schemas.microsoft.com/office/drawing/2014/main" id="{FC2374F8-7F9B-484B-ADA3-39B3AC092C49}"/>
              </a:ext>
            </a:extLst>
          </p:cNvPr>
          <p:cNvPicPr>
            <a:picLocks noChangeAspect="1"/>
          </p:cNvPicPr>
          <p:nvPr/>
        </p:nvPicPr>
        <p:blipFill>
          <a:blip r:embed="rId2"/>
          <a:stretch>
            <a:fillRect/>
          </a:stretch>
        </p:blipFill>
        <p:spPr>
          <a:xfrm>
            <a:off x="956187" y="1681536"/>
            <a:ext cx="6875848" cy="2194982"/>
          </a:xfrm>
          <a:prstGeom prst="rect">
            <a:avLst/>
          </a:prstGeom>
        </p:spPr>
      </p:pic>
      <p:pic>
        <p:nvPicPr>
          <p:cNvPr id="7" name="Picture 6">
            <a:extLst>
              <a:ext uri="{FF2B5EF4-FFF2-40B4-BE49-F238E27FC236}">
                <a16:creationId xmlns:a16="http://schemas.microsoft.com/office/drawing/2014/main" id="{EBDEE74A-D509-43C2-A51A-AB1646721521}"/>
              </a:ext>
            </a:extLst>
          </p:cNvPr>
          <p:cNvPicPr>
            <a:picLocks noChangeAspect="1"/>
          </p:cNvPicPr>
          <p:nvPr/>
        </p:nvPicPr>
        <p:blipFill>
          <a:blip r:embed="rId3"/>
          <a:stretch>
            <a:fillRect/>
          </a:stretch>
        </p:blipFill>
        <p:spPr>
          <a:xfrm>
            <a:off x="1031185" y="4123952"/>
            <a:ext cx="6594116" cy="2041036"/>
          </a:xfrm>
          <a:prstGeom prst="rect">
            <a:avLst/>
          </a:prstGeom>
        </p:spPr>
      </p:pic>
      <p:sp>
        <p:nvSpPr>
          <p:cNvPr id="8" name="Rectangle 7">
            <a:extLst>
              <a:ext uri="{FF2B5EF4-FFF2-40B4-BE49-F238E27FC236}">
                <a16:creationId xmlns:a16="http://schemas.microsoft.com/office/drawing/2014/main" id="{C63AF7D3-2DD7-4B33-B0D5-66EDB3FEBD86}"/>
              </a:ext>
            </a:extLst>
          </p:cNvPr>
          <p:cNvSpPr/>
          <p:nvPr/>
        </p:nvSpPr>
        <p:spPr>
          <a:xfrm>
            <a:off x="4100223" y="4492487"/>
            <a:ext cx="1995777" cy="962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33760E-13DF-4702-B320-57AF790D19AE}"/>
              </a:ext>
            </a:extLst>
          </p:cNvPr>
          <p:cNvSpPr txBox="1"/>
          <p:nvPr/>
        </p:nvSpPr>
        <p:spPr>
          <a:xfrm>
            <a:off x="7832035" y="3876518"/>
            <a:ext cx="3792772" cy="1938992"/>
          </a:xfrm>
          <a:prstGeom prst="rect">
            <a:avLst/>
          </a:prstGeom>
          <a:noFill/>
        </p:spPr>
        <p:txBody>
          <a:bodyPr wrap="square" rtlCol="0">
            <a:spAutoFit/>
          </a:bodyPr>
          <a:lstStyle/>
          <a:p>
            <a:r>
              <a:rPr lang="en-US" sz="2400" b="1" dirty="0">
                <a:solidFill>
                  <a:schemeClr val="accent1"/>
                </a:solidFill>
              </a:rPr>
              <a:t>Joint probabilities</a:t>
            </a:r>
            <a:r>
              <a:rPr lang="en-US" sz="2400" dirty="0">
                <a:solidFill>
                  <a:schemeClr val="accent1"/>
                </a:solidFill>
              </a:rPr>
              <a:t>: Probability of TWO events happening at the same time, e.g., the chance of being diabetic and &lt;20 years old. </a:t>
            </a:r>
          </a:p>
        </p:txBody>
      </p:sp>
    </p:spTree>
    <p:extLst>
      <p:ext uri="{BB962C8B-B14F-4D97-AF65-F5344CB8AC3E}">
        <p14:creationId xmlns:p14="http://schemas.microsoft.com/office/powerpoint/2010/main" val="303178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DE64D-A881-447F-ABE6-456196319DA3}"/>
              </a:ext>
            </a:extLst>
          </p:cNvPr>
          <p:cNvSpPr>
            <a:spLocks noGrp="1"/>
          </p:cNvSpPr>
          <p:nvPr>
            <p:ph type="title"/>
          </p:nvPr>
        </p:nvSpPr>
        <p:spPr/>
        <p:txBody>
          <a:bodyPr/>
          <a:lstStyle/>
          <a:p>
            <a:r>
              <a:rPr lang="en-US" dirty="0"/>
              <a:t>Conditional probability</a:t>
            </a:r>
          </a:p>
        </p:txBody>
      </p:sp>
      <p:sp>
        <p:nvSpPr>
          <p:cNvPr id="5" name="TextBox 4">
            <a:extLst>
              <a:ext uri="{FF2B5EF4-FFF2-40B4-BE49-F238E27FC236}">
                <a16:creationId xmlns:a16="http://schemas.microsoft.com/office/drawing/2014/main" id="{E5F17820-436C-4A3C-824C-C3715D1A5C7F}"/>
              </a:ext>
            </a:extLst>
          </p:cNvPr>
          <p:cNvSpPr txBox="1"/>
          <p:nvPr/>
        </p:nvSpPr>
        <p:spPr>
          <a:xfrm>
            <a:off x="838199" y="1570639"/>
            <a:ext cx="10762754" cy="1200329"/>
          </a:xfrm>
          <a:prstGeom prst="rect">
            <a:avLst/>
          </a:prstGeom>
          <a:noFill/>
        </p:spPr>
        <p:txBody>
          <a:bodyPr wrap="square" rtlCol="0">
            <a:spAutoFit/>
          </a:bodyPr>
          <a:lstStyle/>
          <a:p>
            <a:r>
              <a:rPr lang="en-US" sz="2400" dirty="0">
                <a:solidFill>
                  <a:schemeClr val="accent1"/>
                </a:solidFill>
              </a:rPr>
              <a:t>Both joint and marginal probabilities are calculated relative to the entire population. </a:t>
            </a:r>
          </a:p>
          <a:p>
            <a:r>
              <a:rPr lang="en-US" sz="2400" dirty="0">
                <a:solidFill>
                  <a:schemeClr val="accent1"/>
                </a:solidFill>
              </a:rPr>
              <a:t>However, </a:t>
            </a:r>
            <a:r>
              <a:rPr lang="en-US" sz="2400" b="1" dirty="0">
                <a:solidFill>
                  <a:schemeClr val="accent1"/>
                </a:solidFill>
              </a:rPr>
              <a:t>conditional probability</a:t>
            </a:r>
            <a:r>
              <a:rPr lang="en-US" sz="2400" dirty="0">
                <a:solidFill>
                  <a:schemeClr val="accent1"/>
                </a:solidFill>
              </a:rPr>
              <a:t> is the probability of two events happening together, </a:t>
            </a:r>
            <a:r>
              <a:rPr lang="en-US" sz="2400" i="1" u="sng" dirty="0">
                <a:solidFill>
                  <a:schemeClr val="accent1"/>
                </a:solidFill>
              </a:rPr>
              <a:t>relative</a:t>
            </a:r>
            <a:r>
              <a:rPr lang="en-US" sz="2400" dirty="0">
                <a:solidFill>
                  <a:schemeClr val="accent1"/>
                </a:solidFill>
              </a:rPr>
              <a:t> to another event. </a:t>
            </a:r>
          </a:p>
        </p:txBody>
      </p:sp>
      <p:grpSp>
        <p:nvGrpSpPr>
          <p:cNvPr id="10" name="Group 9">
            <a:extLst>
              <a:ext uri="{FF2B5EF4-FFF2-40B4-BE49-F238E27FC236}">
                <a16:creationId xmlns:a16="http://schemas.microsoft.com/office/drawing/2014/main" id="{58483C5B-9C9F-4AB1-8BE1-B08F35D963B8}"/>
              </a:ext>
            </a:extLst>
          </p:cNvPr>
          <p:cNvGrpSpPr/>
          <p:nvPr/>
        </p:nvGrpSpPr>
        <p:grpSpPr>
          <a:xfrm>
            <a:off x="838199" y="3094985"/>
            <a:ext cx="8625178" cy="3303711"/>
            <a:chOff x="838199" y="2800787"/>
            <a:chExt cx="8625178" cy="3303711"/>
          </a:xfrm>
        </p:grpSpPr>
        <p:pic>
          <p:nvPicPr>
            <p:cNvPr id="4" name="Picture 3">
              <a:extLst>
                <a:ext uri="{FF2B5EF4-FFF2-40B4-BE49-F238E27FC236}">
                  <a16:creationId xmlns:a16="http://schemas.microsoft.com/office/drawing/2014/main" id="{9370CC34-58DA-4606-9FDD-DF94D36E3F10}"/>
                </a:ext>
              </a:extLst>
            </p:cNvPr>
            <p:cNvPicPr>
              <a:picLocks noChangeAspect="1"/>
            </p:cNvPicPr>
            <p:nvPr/>
          </p:nvPicPr>
          <p:blipFill>
            <a:blip r:embed="rId2"/>
            <a:stretch>
              <a:fillRect/>
            </a:stretch>
          </p:blipFill>
          <p:spPr>
            <a:xfrm>
              <a:off x="838199" y="2800787"/>
              <a:ext cx="6594116" cy="2041036"/>
            </a:xfrm>
            <a:prstGeom prst="rect">
              <a:avLst/>
            </a:prstGeom>
          </p:spPr>
        </p:pic>
        <p:sp>
          <p:nvSpPr>
            <p:cNvPr id="6" name="Callout: Line 5">
              <a:extLst>
                <a:ext uri="{FF2B5EF4-FFF2-40B4-BE49-F238E27FC236}">
                  <a16:creationId xmlns:a16="http://schemas.microsoft.com/office/drawing/2014/main" id="{68658666-4D96-4553-8A44-A180568017BD}"/>
                </a:ext>
              </a:extLst>
            </p:cNvPr>
            <p:cNvSpPr/>
            <p:nvPr/>
          </p:nvSpPr>
          <p:spPr>
            <a:xfrm>
              <a:off x="3999506" y="3912042"/>
              <a:ext cx="636104" cy="206734"/>
            </a:xfrm>
            <a:prstGeom prst="borderCallout1">
              <a:avLst>
                <a:gd name="adj1" fmla="val 18750"/>
                <a:gd name="adj2" fmla="val -8333"/>
                <a:gd name="adj3" fmla="val 550961"/>
                <a:gd name="adj4" fmla="val -608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7939A42-2B23-4E5F-9998-8CFE3F797FD5}"/>
                </a:ext>
              </a:extLst>
            </p:cNvPr>
            <p:cNvSpPr txBox="1"/>
            <p:nvPr/>
          </p:nvSpPr>
          <p:spPr>
            <a:xfrm>
              <a:off x="2870421" y="5088835"/>
              <a:ext cx="2234316" cy="1015663"/>
            </a:xfrm>
            <a:prstGeom prst="rect">
              <a:avLst/>
            </a:prstGeom>
            <a:noFill/>
          </p:spPr>
          <p:txBody>
            <a:bodyPr wrap="square" rtlCol="0">
              <a:spAutoFit/>
            </a:bodyPr>
            <a:lstStyle/>
            <a:p>
              <a:r>
                <a:rPr lang="en-US" sz="2000" dirty="0">
                  <a:solidFill>
                    <a:schemeClr val="accent1"/>
                  </a:solidFill>
                </a:rPr>
                <a:t>Joint probability for diabetes AND &gt;64 years old</a:t>
              </a:r>
            </a:p>
          </p:txBody>
        </p:sp>
        <p:sp>
          <p:nvSpPr>
            <p:cNvPr id="8" name="Callout: Line 7">
              <a:extLst>
                <a:ext uri="{FF2B5EF4-FFF2-40B4-BE49-F238E27FC236}">
                  <a16:creationId xmlns:a16="http://schemas.microsoft.com/office/drawing/2014/main" id="{343352A3-437A-4592-B2D3-2FDEA86B12D3}"/>
                </a:ext>
              </a:extLst>
            </p:cNvPr>
            <p:cNvSpPr/>
            <p:nvPr/>
          </p:nvSpPr>
          <p:spPr>
            <a:xfrm>
              <a:off x="5995283" y="3912042"/>
              <a:ext cx="636104" cy="206734"/>
            </a:xfrm>
            <a:prstGeom prst="borderCallout1">
              <a:avLst>
                <a:gd name="adj1" fmla="val 41827"/>
                <a:gd name="adj2" fmla="val 104167"/>
                <a:gd name="adj3" fmla="val 104808"/>
                <a:gd name="adj4" fmla="val 18041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295759-796D-45FA-A2A7-290A6E1893E4}"/>
                </a:ext>
              </a:extLst>
            </p:cNvPr>
            <p:cNvSpPr txBox="1"/>
            <p:nvPr/>
          </p:nvSpPr>
          <p:spPr>
            <a:xfrm>
              <a:off x="7229061" y="3507577"/>
              <a:ext cx="2234316" cy="1015663"/>
            </a:xfrm>
            <a:prstGeom prst="rect">
              <a:avLst/>
            </a:prstGeom>
            <a:noFill/>
          </p:spPr>
          <p:txBody>
            <a:bodyPr wrap="square" rtlCol="0">
              <a:spAutoFit/>
            </a:bodyPr>
            <a:lstStyle/>
            <a:p>
              <a:r>
                <a:rPr lang="en-US" sz="2000" dirty="0">
                  <a:solidFill>
                    <a:schemeClr val="accent1"/>
                  </a:solidFill>
                </a:rPr>
                <a:t>Marginal probability of being &gt;64 years old</a:t>
              </a:r>
            </a:p>
          </p:txBody>
        </p:sp>
      </p:grpSp>
      <p:pic>
        <p:nvPicPr>
          <p:cNvPr id="12" name="Picture 11">
            <a:extLst>
              <a:ext uri="{FF2B5EF4-FFF2-40B4-BE49-F238E27FC236}">
                <a16:creationId xmlns:a16="http://schemas.microsoft.com/office/drawing/2014/main" id="{D47778D6-0159-4C85-B3BE-1A0BA1E5156A}"/>
              </a:ext>
            </a:extLst>
          </p:cNvPr>
          <p:cNvPicPr>
            <a:picLocks noChangeAspect="1"/>
          </p:cNvPicPr>
          <p:nvPr/>
        </p:nvPicPr>
        <p:blipFill>
          <a:blip r:embed="rId3"/>
          <a:stretch>
            <a:fillRect/>
          </a:stretch>
        </p:blipFill>
        <p:spPr>
          <a:xfrm>
            <a:off x="8166776" y="5136021"/>
            <a:ext cx="2873661" cy="1043796"/>
          </a:xfrm>
          <a:prstGeom prst="rect">
            <a:avLst/>
          </a:prstGeom>
        </p:spPr>
      </p:pic>
    </p:spTree>
    <p:extLst>
      <p:ext uri="{BB962C8B-B14F-4D97-AF65-F5344CB8AC3E}">
        <p14:creationId xmlns:p14="http://schemas.microsoft.com/office/powerpoint/2010/main" val="3527700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F80-FDD7-45C6-9662-C15AEAD59953}"/>
              </a:ext>
            </a:extLst>
          </p:cNvPr>
          <p:cNvSpPr>
            <a:spLocks noGrp="1"/>
          </p:cNvSpPr>
          <p:nvPr>
            <p:ph type="title"/>
          </p:nvPr>
        </p:nvSpPr>
        <p:spPr/>
        <p:txBody>
          <a:bodyPr/>
          <a:lstStyle/>
          <a:p>
            <a:r>
              <a:rPr lang="en-US" dirty="0"/>
              <a:t>Probability distributions</a:t>
            </a:r>
          </a:p>
        </p:txBody>
      </p:sp>
      <p:sp>
        <p:nvSpPr>
          <p:cNvPr id="4" name="Text Placeholder 3">
            <a:extLst>
              <a:ext uri="{FF2B5EF4-FFF2-40B4-BE49-F238E27FC236}">
                <a16:creationId xmlns:a16="http://schemas.microsoft.com/office/drawing/2014/main" id="{06196015-2B90-4664-AF9E-CE833D3D17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9924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5130-F440-4FA2-A1AD-E8BEB8ED700A}"/>
              </a:ext>
            </a:extLst>
          </p:cNvPr>
          <p:cNvSpPr>
            <a:spLocks noGrp="1"/>
          </p:cNvSpPr>
          <p:nvPr>
            <p:ph type="title"/>
          </p:nvPr>
        </p:nvSpPr>
        <p:spPr/>
        <p:txBody>
          <a:bodyPr/>
          <a:lstStyle/>
          <a:p>
            <a:r>
              <a:rPr lang="en-US" dirty="0"/>
              <a:t>Why do we care? </a:t>
            </a:r>
          </a:p>
        </p:txBody>
      </p:sp>
      <p:sp>
        <p:nvSpPr>
          <p:cNvPr id="3" name="Content Placeholder 2">
            <a:extLst>
              <a:ext uri="{FF2B5EF4-FFF2-40B4-BE49-F238E27FC236}">
                <a16:creationId xmlns:a16="http://schemas.microsoft.com/office/drawing/2014/main" id="{C1350025-8C65-42F7-B4C3-85BD0DF502DB}"/>
              </a:ext>
            </a:extLst>
          </p:cNvPr>
          <p:cNvSpPr>
            <a:spLocks noGrp="1"/>
          </p:cNvSpPr>
          <p:nvPr>
            <p:ph idx="1"/>
          </p:nvPr>
        </p:nvSpPr>
        <p:spPr/>
        <p:txBody>
          <a:bodyPr>
            <a:normAutofit/>
          </a:bodyPr>
          <a:lstStyle/>
          <a:p>
            <a:r>
              <a:rPr lang="en-US" dirty="0">
                <a:solidFill>
                  <a:schemeClr val="accent1"/>
                </a:solidFill>
              </a:rPr>
              <a:t>Probability distributions help us quantify the possible outcomes of a random experiment / study and from that, calculate the probability of each possible outcome based on that distribution. This forms the basis of hypothesis testing.  </a:t>
            </a:r>
          </a:p>
        </p:txBody>
      </p:sp>
    </p:spTree>
    <p:extLst>
      <p:ext uri="{BB962C8B-B14F-4D97-AF65-F5344CB8AC3E}">
        <p14:creationId xmlns:p14="http://schemas.microsoft.com/office/powerpoint/2010/main" val="94131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distribution</a:t>
            </a:r>
            <a:endParaRPr lang="en-US" dirty="0"/>
          </a:p>
        </p:txBody>
      </p:sp>
      <p:sp>
        <p:nvSpPr>
          <p:cNvPr id="3" name="Content Placeholder 2"/>
          <p:cNvSpPr>
            <a:spLocks noGrp="1"/>
          </p:cNvSpPr>
          <p:nvPr>
            <p:ph sz="quarter" idx="1"/>
          </p:nvPr>
        </p:nvSpPr>
        <p:spPr/>
        <p:txBody>
          <a:bodyPr/>
          <a:lstStyle/>
          <a:p>
            <a:r>
              <a:rPr lang="en-US" dirty="0">
                <a:solidFill>
                  <a:schemeClr val="accent1"/>
                </a:solidFill>
              </a:rPr>
              <a:t>A probability distribution describes the relative frequency of all mutually exclusive outcomes of a random trial.</a:t>
            </a:r>
          </a:p>
          <a:p>
            <a:r>
              <a:rPr lang="en-US" dirty="0"/>
              <a:t>Example: The probability distribution for the outcome of a roll of a die</a:t>
            </a:r>
          </a:p>
        </p:txBody>
      </p:sp>
      <p:pic>
        <p:nvPicPr>
          <p:cNvPr id="3074" name="Picture 2"/>
          <p:cNvPicPr>
            <a:picLocks noChangeAspect="1" noChangeArrowheads="1"/>
          </p:cNvPicPr>
          <p:nvPr/>
        </p:nvPicPr>
        <p:blipFill>
          <a:blip r:embed="rId2" cstate="print"/>
          <a:srcRect/>
          <a:stretch>
            <a:fillRect/>
          </a:stretch>
        </p:blipFill>
        <p:spPr bwMode="auto">
          <a:xfrm>
            <a:off x="2644471" y="3359150"/>
            <a:ext cx="5181600" cy="2952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distribution</a:t>
            </a:r>
            <a:endParaRPr lang="en-US" dirty="0"/>
          </a:p>
        </p:txBody>
      </p:sp>
      <p:sp>
        <p:nvSpPr>
          <p:cNvPr id="3" name="Content Placeholder 2"/>
          <p:cNvSpPr>
            <a:spLocks noGrp="1"/>
          </p:cNvSpPr>
          <p:nvPr>
            <p:ph sz="quarter" idx="1"/>
          </p:nvPr>
        </p:nvSpPr>
        <p:spPr/>
        <p:txBody>
          <a:bodyPr/>
          <a:lstStyle/>
          <a:p>
            <a:r>
              <a:rPr lang="en-US" dirty="0">
                <a:solidFill>
                  <a:schemeClr val="accent1"/>
                </a:solidFill>
              </a:rPr>
              <a:t>A probability distribution describes the relative frequency of all mutually exclusive outcomes of a random trial.</a:t>
            </a:r>
          </a:p>
          <a:p>
            <a:r>
              <a:rPr lang="en-US" dirty="0"/>
              <a:t>Example: The probability distribution for the sum of a roll of two dice</a:t>
            </a:r>
          </a:p>
        </p:txBody>
      </p:sp>
      <p:pic>
        <p:nvPicPr>
          <p:cNvPr id="4098" name="Picture 2"/>
          <p:cNvPicPr>
            <a:picLocks noChangeAspect="1" noChangeArrowheads="1"/>
          </p:cNvPicPr>
          <p:nvPr/>
        </p:nvPicPr>
        <p:blipFill>
          <a:blip r:embed="rId2" cstate="print"/>
          <a:srcRect/>
          <a:stretch>
            <a:fillRect/>
          </a:stretch>
        </p:blipFill>
        <p:spPr bwMode="auto">
          <a:xfrm>
            <a:off x="2306541" y="3429000"/>
            <a:ext cx="5620909" cy="3042761"/>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distributions</a:t>
            </a:r>
          </a:p>
        </p:txBody>
      </p:sp>
      <p:sp>
        <p:nvSpPr>
          <p:cNvPr id="4" name="Content Placeholder 3"/>
          <p:cNvSpPr>
            <a:spLocks noGrp="1"/>
          </p:cNvSpPr>
          <p:nvPr>
            <p:ph sz="quarter" idx="1"/>
          </p:nvPr>
        </p:nvSpPr>
        <p:spPr>
          <a:xfrm>
            <a:off x="838199" y="1825625"/>
            <a:ext cx="4966253" cy="4351338"/>
          </a:xfrm>
        </p:spPr>
        <p:txBody>
          <a:bodyPr anchor="t">
            <a:normAutofit/>
          </a:bodyPr>
          <a:lstStyle/>
          <a:p>
            <a:r>
              <a:rPr lang="en-US" sz="2400" dirty="0"/>
              <a:t>Possible outcomes are discrete events (e.g., like rolling dice)</a:t>
            </a:r>
          </a:p>
          <a:p>
            <a:r>
              <a:rPr lang="en-US" sz="2400" dirty="0"/>
              <a:t>Summation of probability over the valid values yields 1</a:t>
            </a:r>
          </a:p>
          <a:p>
            <a:endParaRPr lang="en-US" sz="2400" dirty="0"/>
          </a:p>
        </p:txBody>
      </p:sp>
      <p:sp>
        <p:nvSpPr>
          <p:cNvPr id="6" name="TextBox 5">
            <a:extLst>
              <a:ext uri="{FF2B5EF4-FFF2-40B4-BE49-F238E27FC236}">
                <a16:creationId xmlns:a16="http://schemas.microsoft.com/office/drawing/2014/main" id="{556507F4-04E5-425C-A869-2D3E9AAE80EA}"/>
              </a:ext>
            </a:extLst>
          </p:cNvPr>
          <p:cNvSpPr txBox="1"/>
          <p:nvPr/>
        </p:nvSpPr>
        <p:spPr>
          <a:xfrm>
            <a:off x="2291301" y="4793453"/>
            <a:ext cx="7609398" cy="1077218"/>
          </a:xfrm>
          <a:prstGeom prst="rect">
            <a:avLst/>
          </a:prstGeom>
          <a:solidFill>
            <a:schemeClr val="bg2"/>
          </a:solidFill>
        </p:spPr>
        <p:txBody>
          <a:bodyPr wrap="square">
            <a:spAutoFit/>
          </a:bodyPr>
          <a:lstStyle/>
          <a:p>
            <a:r>
              <a:rPr lang="en-US" sz="3200" dirty="0">
                <a:solidFill>
                  <a:schemeClr val="accent1"/>
                </a:solidFill>
                <a:latin typeface="Garamond" panose="02020404030301010803" pitchFamily="18" charset="0"/>
              </a:rPr>
              <a:t>Discrete probability distributions all have an associated </a:t>
            </a:r>
            <a:r>
              <a:rPr lang="en-US" sz="3200" i="1" dirty="0">
                <a:solidFill>
                  <a:schemeClr val="accent1"/>
                </a:solidFill>
                <a:latin typeface="Garamond" panose="02020404030301010803" pitchFamily="18" charset="0"/>
              </a:rPr>
              <a:t>probability mass function </a:t>
            </a:r>
            <a:r>
              <a:rPr lang="en-US" sz="3200" dirty="0">
                <a:solidFill>
                  <a:schemeClr val="accent1"/>
                </a:solidFill>
                <a:latin typeface="Garamond" panose="02020404030301010803" pitchFamily="18" charset="0"/>
              </a:rPr>
              <a:t>(</a:t>
            </a:r>
            <a:r>
              <a:rPr lang="en-US" sz="3200" dirty="0" err="1">
                <a:solidFill>
                  <a:schemeClr val="accent1"/>
                </a:solidFill>
                <a:latin typeface="Garamond" panose="02020404030301010803" pitchFamily="18" charset="0"/>
              </a:rPr>
              <a:t>pmf</a:t>
            </a:r>
            <a:r>
              <a:rPr lang="en-US" sz="3200" dirty="0">
                <a:solidFill>
                  <a:schemeClr val="accent1"/>
                </a:solidFill>
                <a:latin typeface="Garamond" panose="02020404030301010803" pitchFamily="18" charset="0"/>
              </a:rPr>
              <a:t>)</a:t>
            </a:r>
            <a:endParaRPr lang="en-US" sz="3200" i="1" dirty="0">
              <a:solidFill>
                <a:schemeClr val="accent1"/>
              </a:solidFill>
              <a:latin typeface="Garamond" panose="02020404030301010803" pitchFamily="18" charset="0"/>
            </a:endParaRPr>
          </a:p>
        </p:txBody>
      </p:sp>
      <p:pic>
        <p:nvPicPr>
          <p:cNvPr id="8" name="Picture 2">
            <a:extLst>
              <a:ext uri="{FF2B5EF4-FFF2-40B4-BE49-F238E27FC236}">
                <a16:creationId xmlns:a16="http://schemas.microsoft.com/office/drawing/2014/main" id="{7D8B95EC-3CBE-4AF9-B99D-454AF71D0F7D}"/>
              </a:ext>
            </a:extLst>
          </p:cNvPr>
          <p:cNvPicPr>
            <a:picLocks noGrp="1" noChangeAspect="1" noChangeArrowheads="1"/>
          </p:cNvPicPr>
          <p:nvPr>
            <p:ph sz="half" idx="2"/>
          </p:nvPr>
        </p:nvPicPr>
        <p:blipFill>
          <a:blip r:embed="rId2" cstate="print"/>
          <a:srcRect/>
          <a:stretch>
            <a:fillRect/>
          </a:stretch>
        </p:blipFill>
        <p:spPr bwMode="auto">
          <a:xfrm>
            <a:off x="6096000" y="1816392"/>
            <a:ext cx="5181600" cy="2804950"/>
          </a:xfrm>
          <a:prstGeom prst="rect">
            <a:avLst/>
          </a:prstGeom>
          <a:noFill/>
          <a:ln w="9525">
            <a:noFill/>
            <a:miter lim="800000"/>
            <a:headEnd/>
            <a:tailEnd/>
          </a:ln>
        </p:spPr>
      </p:pic>
    </p:spTree>
    <p:extLst>
      <p:ext uri="{BB962C8B-B14F-4D97-AF65-F5344CB8AC3E}">
        <p14:creationId xmlns:p14="http://schemas.microsoft.com/office/powerpoint/2010/main" val="35447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distributions</a:t>
            </a:r>
          </a:p>
        </p:txBody>
      </p:sp>
      <p:sp>
        <p:nvSpPr>
          <p:cNvPr id="4" name="Content Placeholder 3"/>
          <p:cNvSpPr>
            <a:spLocks noGrp="1"/>
          </p:cNvSpPr>
          <p:nvPr>
            <p:ph sz="quarter" idx="1"/>
          </p:nvPr>
        </p:nvSpPr>
        <p:spPr>
          <a:xfrm>
            <a:off x="838199" y="1825625"/>
            <a:ext cx="5530795" cy="4351338"/>
          </a:xfrm>
        </p:spPr>
        <p:txBody>
          <a:bodyPr anchor="t">
            <a:normAutofit/>
          </a:bodyPr>
          <a:lstStyle/>
          <a:p>
            <a:r>
              <a:rPr lang="en-US" sz="2400" dirty="0"/>
              <a:t>Probability of any specific Y is infinitesimally small</a:t>
            </a:r>
          </a:p>
          <a:p>
            <a:r>
              <a:rPr lang="en-US" sz="2400" dirty="0"/>
              <a:t>Probability is better thought of as the area under the curve in some range around Y</a:t>
            </a:r>
          </a:p>
          <a:p>
            <a:r>
              <a:rPr lang="en-US" sz="2400" dirty="0"/>
              <a:t>Area under the curve always adds to 1</a:t>
            </a:r>
          </a:p>
        </p:txBody>
      </p:sp>
      <p:pic>
        <p:nvPicPr>
          <p:cNvPr id="7" name="Content Placeholder 6"/>
          <p:cNvPicPr>
            <a:picLocks noGrp="1" noChangeAspect="1"/>
          </p:cNvPicPr>
          <p:nvPr>
            <p:ph sz="quarter" idx="2"/>
          </p:nvPr>
        </p:nvPicPr>
        <p:blipFill rotWithShape="1">
          <a:blip r:embed="rId2" cstate="print"/>
          <a:srcRect t="-9337" b="-40075"/>
          <a:stretch/>
        </p:blipFill>
        <p:spPr>
          <a:xfrm>
            <a:off x="6792402" y="1606163"/>
            <a:ext cx="4728618" cy="3998506"/>
          </a:xfrm>
          <a:prstGeom prst="rect">
            <a:avLst/>
          </a:prstGeom>
        </p:spPr>
      </p:pic>
      <p:sp>
        <p:nvSpPr>
          <p:cNvPr id="6" name="TextBox 5">
            <a:extLst>
              <a:ext uri="{FF2B5EF4-FFF2-40B4-BE49-F238E27FC236}">
                <a16:creationId xmlns:a16="http://schemas.microsoft.com/office/drawing/2014/main" id="{556507F4-04E5-425C-A869-2D3E9AAE80EA}"/>
              </a:ext>
            </a:extLst>
          </p:cNvPr>
          <p:cNvSpPr txBox="1"/>
          <p:nvPr/>
        </p:nvSpPr>
        <p:spPr>
          <a:xfrm>
            <a:off x="2291301" y="4761648"/>
            <a:ext cx="7609398" cy="1077218"/>
          </a:xfrm>
          <a:prstGeom prst="rect">
            <a:avLst/>
          </a:prstGeom>
          <a:solidFill>
            <a:schemeClr val="bg2"/>
          </a:solidFill>
        </p:spPr>
        <p:txBody>
          <a:bodyPr wrap="square">
            <a:spAutoFit/>
          </a:bodyPr>
          <a:lstStyle/>
          <a:p>
            <a:r>
              <a:rPr lang="en-US" sz="3200" dirty="0">
                <a:solidFill>
                  <a:schemeClr val="accent1"/>
                </a:solidFill>
                <a:latin typeface="Garamond" panose="02020404030301010803" pitchFamily="18" charset="0"/>
              </a:rPr>
              <a:t>Continuous probability distributions all have an associated </a:t>
            </a:r>
            <a:r>
              <a:rPr lang="en-US" sz="3200" i="1" dirty="0">
                <a:solidFill>
                  <a:schemeClr val="accent1"/>
                </a:solidFill>
                <a:latin typeface="Garamond" panose="02020404030301010803" pitchFamily="18" charset="0"/>
              </a:rPr>
              <a:t>probability density function </a:t>
            </a:r>
            <a:r>
              <a:rPr lang="en-US" sz="3200" dirty="0">
                <a:solidFill>
                  <a:schemeClr val="accent1"/>
                </a:solidFill>
                <a:latin typeface="Garamond" panose="02020404030301010803" pitchFamily="18" charset="0"/>
              </a:rPr>
              <a:t>(pdf)</a:t>
            </a:r>
            <a:endParaRPr lang="en-US" sz="3200" i="1" dirty="0">
              <a:solidFill>
                <a:schemeClr val="accent1"/>
              </a:solidFill>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844ED-3185-4C11-9174-F650E2E95B28}"/>
              </a:ext>
            </a:extLst>
          </p:cNvPr>
          <p:cNvSpPr>
            <a:spLocks noGrp="1"/>
          </p:cNvSpPr>
          <p:nvPr>
            <p:ph type="title"/>
          </p:nvPr>
        </p:nvSpPr>
        <p:spPr/>
        <p:txBody>
          <a:bodyPr/>
          <a:lstStyle/>
          <a:p>
            <a:r>
              <a:rPr lang="en-US" dirty="0"/>
              <a:t>Kinds of probability distributions</a:t>
            </a:r>
          </a:p>
        </p:txBody>
      </p:sp>
      <p:sp>
        <p:nvSpPr>
          <p:cNvPr id="6" name="Text Placeholder 5">
            <a:extLst>
              <a:ext uri="{FF2B5EF4-FFF2-40B4-BE49-F238E27FC236}">
                <a16:creationId xmlns:a16="http://schemas.microsoft.com/office/drawing/2014/main" id="{50575A84-8379-4CCE-8F3F-BF5BE5CDCC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4409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Binomial Distribution</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a:bodyPr>
          <a:lstStyle/>
          <a:p>
            <a:r>
              <a:rPr lang="en-US" dirty="0"/>
              <a:t>A discrete probability distribution with two parameters: </a:t>
            </a:r>
          </a:p>
          <a:p>
            <a:pPr lvl="1"/>
            <a:r>
              <a:rPr lang="en-US" dirty="0"/>
              <a:t>n = number of trials, </a:t>
            </a:r>
            <a:r>
              <a:rPr lang="en-US" b="1" dirty="0">
                <a:solidFill>
                  <a:schemeClr val="accent1"/>
                </a:solidFill>
              </a:rPr>
              <a:t>p = probability of success</a:t>
            </a:r>
          </a:p>
          <a:p>
            <a:pPr lvl="1"/>
            <a:endParaRPr lang="en-US" dirty="0"/>
          </a:p>
          <a:p>
            <a:r>
              <a:rPr lang="en-US" dirty="0"/>
              <a:t>Outcome is the number of successes (x) in n trials with probability of success p</a:t>
            </a:r>
          </a:p>
        </p:txBody>
      </p:sp>
      <p:sp>
        <p:nvSpPr>
          <p:cNvPr id="6" name="TextBox 5">
            <a:extLst>
              <a:ext uri="{FF2B5EF4-FFF2-40B4-BE49-F238E27FC236}">
                <a16:creationId xmlns:a16="http://schemas.microsoft.com/office/drawing/2014/main" id="{32E5AF65-3E07-4366-9432-A60570C67D4D}"/>
              </a:ext>
            </a:extLst>
          </p:cNvPr>
          <p:cNvSpPr txBox="1"/>
          <p:nvPr/>
        </p:nvSpPr>
        <p:spPr>
          <a:xfrm>
            <a:off x="1767838" y="4200167"/>
            <a:ext cx="8656322" cy="584775"/>
          </a:xfrm>
          <a:prstGeom prst="rect">
            <a:avLst/>
          </a:prstGeom>
          <a:solidFill>
            <a:schemeClr val="accent1">
              <a:lumMod val="20000"/>
              <a:lumOff val="80000"/>
            </a:schemeClr>
          </a:solidFill>
        </p:spPr>
        <p:txBody>
          <a:bodyPr wrap="square" rtlCol="0">
            <a:spAutoFit/>
          </a:bodyPr>
          <a:lstStyle/>
          <a:p>
            <a:pPr algn="ctr"/>
            <a:r>
              <a:rPr lang="en-US" sz="3200" b="1" i="1" dirty="0"/>
              <a:t>p</a:t>
            </a:r>
            <a:r>
              <a:rPr lang="en-US" sz="3200" dirty="0"/>
              <a:t> is the parameter we are trying to estimate!</a:t>
            </a:r>
          </a:p>
        </p:txBody>
      </p:sp>
      <p:sp>
        <p:nvSpPr>
          <p:cNvPr id="7" name="TextBox 6">
            <a:extLst>
              <a:ext uri="{FF2B5EF4-FFF2-40B4-BE49-F238E27FC236}">
                <a16:creationId xmlns:a16="http://schemas.microsoft.com/office/drawing/2014/main" id="{F4C097D5-106F-4D7A-8F2F-82A110EFBD15}"/>
              </a:ext>
            </a:extLst>
          </p:cNvPr>
          <p:cNvSpPr txBox="1"/>
          <p:nvPr/>
        </p:nvSpPr>
        <p:spPr>
          <a:xfrm>
            <a:off x="2900854" y="5135654"/>
            <a:ext cx="6390289" cy="830997"/>
          </a:xfrm>
          <a:prstGeom prst="rect">
            <a:avLst/>
          </a:prstGeom>
          <a:solidFill>
            <a:schemeClr val="accent1">
              <a:lumMod val="20000"/>
              <a:lumOff val="80000"/>
            </a:schemeClr>
          </a:solidFill>
        </p:spPr>
        <p:txBody>
          <a:bodyPr wrap="square" rtlCol="0">
            <a:spAutoFit/>
          </a:bodyPr>
          <a:lstStyle/>
          <a:p>
            <a:pPr algn="ctr"/>
            <a:r>
              <a:rPr lang="en-US" sz="2400" b="1" dirty="0"/>
              <a:t>Parameters within a discrete probability distribution can be continuous!</a:t>
            </a:r>
          </a:p>
        </p:txBody>
      </p:sp>
    </p:spTree>
    <p:extLst>
      <p:ext uri="{BB962C8B-B14F-4D97-AF65-F5344CB8AC3E}">
        <p14:creationId xmlns:p14="http://schemas.microsoft.com/office/powerpoint/2010/main" val="410805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149C-DD63-4831-BCFA-9D1B52D51425}"/>
              </a:ext>
            </a:extLst>
          </p:cNvPr>
          <p:cNvSpPr>
            <a:spLocks noGrp="1"/>
          </p:cNvSpPr>
          <p:nvPr>
            <p:ph type="title"/>
          </p:nvPr>
        </p:nvSpPr>
        <p:spPr/>
        <p:txBody>
          <a:bodyPr/>
          <a:lstStyle/>
          <a:p>
            <a:r>
              <a:rPr lang="en-US" dirty="0"/>
              <a:t>Introduction to probability</a:t>
            </a:r>
          </a:p>
        </p:txBody>
      </p:sp>
      <p:sp>
        <p:nvSpPr>
          <p:cNvPr id="3" name="Text Placeholder 2">
            <a:extLst>
              <a:ext uri="{FF2B5EF4-FFF2-40B4-BE49-F238E27FC236}">
                <a16:creationId xmlns:a16="http://schemas.microsoft.com/office/drawing/2014/main" id="{DFA267AA-1810-4DA0-A25D-5C77A217E9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67321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normAutofit/>
          </a:bodyPr>
          <a:lstStyle/>
          <a:p>
            <a:r>
              <a:rPr lang="en-US" dirty="0"/>
              <a:t>Binomial Distribution: Examples</a:t>
            </a:r>
          </a:p>
        </p:txBody>
      </p:sp>
      <p:sp>
        <p:nvSpPr>
          <p:cNvPr id="7" name="Content Placeholder 4">
            <a:extLst>
              <a:ext uri="{FF2B5EF4-FFF2-40B4-BE49-F238E27FC236}">
                <a16:creationId xmlns:a16="http://schemas.microsoft.com/office/drawing/2014/main" id="{28011FE9-5DC2-5C4A-B0E1-D5823E23A147}"/>
              </a:ext>
            </a:extLst>
          </p:cNvPr>
          <p:cNvSpPr>
            <a:spLocks noGrp="1"/>
          </p:cNvSpPr>
          <p:nvPr>
            <p:ph idx="1"/>
          </p:nvPr>
        </p:nvSpPr>
        <p:spPr>
          <a:xfrm>
            <a:off x="838200" y="1825625"/>
            <a:ext cx="10515600" cy="4351338"/>
          </a:xfrm>
        </p:spPr>
        <p:txBody>
          <a:bodyPr>
            <a:normAutofit/>
          </a:bodyPr>
          <a:lstStyle/>
          <a:p>
            <a:r>
              <a:rPr lang="en-US" dirty="0"/>
              <a:t>Infection or disease (yes/no)</a:t>
            </a:r>
          </a:p>
          <a:p>
            <a:r>
              <a:rPr lang="en-US" dirty="0"/>
              <a:t>Survival (survived/died)</a:t>
            </a:r>
          </a:p>
          <a:p>
            <a:r>
              <a:rPr lang="en-US" dirty="0"/>
              <a:t>Occurrence (occupied/unoccupied)</a:t>
            </a:r>
          </a:p>
        </p:txBody>
      </p:sp>
      <p:pic>
        <p:nvPicPr>
          <p:cNvPr id="4" name="Picture 3">
            <a:extLst>
              <a:ext uri="{FF2B5EF4-FFF2-40B4-BE49-F238E27FC236}">
                <a16:creationId xmlns:a16="http://schemas.microsoft.com/office/drawing/2014/main" id="{EA00DDC8-4C0B-8F49-B875-8402928E5A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5264" y="3058268"/>
            <a:ext cx="4160580" cy="2766786"/>
          </a:xfrm>
          <a:prstGeom prst="rect">
            <a:avLst/>
          </a:prstGeom>
          <a:ln w="12700">
            <a:solidFill>
              <a:schemeClr val="tx1"/>
            </a:solidFill>
          </a:ln>
        </p:spPr>
      </p:pic>
      <p:sp>
        <p:nvSpPr>
          <p:cNvPr id="8" name="TextBox 7">
            <a:extLst>
              <a:ext uri="{FF2B5EF4-FFF2-40B4-BE49-F238E27FC236}">
                <a16:creationId xmlns:a16="http://schemas.microsoft.com/office/drawing/2014/main" id="{127460D7-C406-4937-9CBE-AE4C1641CBAE}"/>
              </a:ext>
            </a:extLst>
          </p:cNvPr>
          <p:cNvSpPr txBox="1"/>
          <p:nvPr/>
        </p:nvSpPr>
        <p:spPr>
          <a:xfrm>
            <a:off x="4296918" y="5635685"/>
            <a:ext cx="7020306" cy="584775"/>
          </a:xfrm>
          <a:prstGeom prst="rect">
            <a:avLst/>
          </a:prstGeom>
          <a:noFill/>
        </p:spPr>
        <p:txBody>
          <a:bodyPr wrap="square">
            <a:spAutoFit/>
          </a:bodyPr>
          <a:lstStyle/>
          <a:p>
            <a:pPr algn="r"/>
            <a:endParaRPr lang="en-US" sz="1600" dirty="0">
              <a:hlinkClick r:id="" action="ppaction://noaction">
                <a:extLst>
                  <a:ext uri="{A12FA001-AC4F-418D-AE19-62706E023703}">
                    <ahyp:hlinkClr xmlns:ahyp="http://schemas.microsoft.com/office/drawing/2018/hyperlinkcolor" val="tx"/>
                  </a:ext>
                </a:extLst>
              </a:hlinkClick>
            </a:endParaRPr>
          </a:p>
          <a:p>
            <a:pPr algn="r"/>
            <a:r>
              <a:rPr lang="en-US" sz="1600" dirty="0">
                <a:hlinkClick r:id="" action="ppaction://noaction">
                  <a:extLst>
                    <a:ext uri="{A12FA001-AC4F-418D-AE19-62706E023703}">
                      <ahyp:hlinkClr xmlns:ahyp="http://schemas.microsoft.com/office/drawing/2018/hyperlinkcolor" val="tx"/>
                    </a:ext>
                  </a:extLst>
                </a:hlinkClick>
              </a:rPr>
              <a:t>http://capitalnaturalist.blogspot.com/2017/10/mangy-foxes.html</a:t>
            </a:r>
            <a:endParaRPr lang="en-US" sz="1600" dirty="0"/>
          </a:p>
        </p:txBody>
      </p:sp>
    </p:spTree>
    <p:extLst>
      <p:ext uri="{BB962C8B-B14F-4D97-AF65-F5344CB8AC3E}">
        <p14:creationId xmlns:p14="http://schemas.microsoft.com/office/powerpoint/2010/main" val="3509629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Binomial Distribution: Visualized</a:t>
            </a:r>
          </a:p>
        </p:txBody>
      </p:sp>
      <p:sp>
        <p:nvSpPr>
          <p:cNvPr id="14"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scatter chart&#10;&#10;Description automatically generated">
            <a:extLst>
              <a:ext uri="{FF2B5EF4-FFF2-40B4-BE49-F238E27FC236}">
                <a16:creationId xmlns:a16="http://schemas.microsoft.com/office/drawing/2014/main" id="{52C1A810-DFA0-4ADE-B665-6B71480027ED}"/>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304" r="2" b="2"/>
          <a:stretch/>
        </p:blipFill>
        <p:spPr>
          <a:xfrm>
            <a:off x="4062964" y="942538"/>
            <a:ext cx="7163222" cy="4808332"/>
          </a:xfrm>
          <a:prstGeom prst="rect">
            <a:avLst/>
          </a:prstGeom>
          <a:effectLst/>
        </p:spPr>
      </p:pic>
    </p:spTree>
    <p:extLst>
      <p:ext uri="{BB962C8B-B14F-4D97-AF65-F5344CB8AC3E}">
        <p14:creationId xmlns:p14="http://schemas.microsoft.com/office/powerpoint/2010/main" val="988954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Binomial Distribution</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a:bodyPr>
          <a:lstStyle/>
          <a:p>
            <a:r>
              <a:rPr lang="en-US" dirty="0"/>
              <a:t>The probability mass function in R:</a:t>
            </a:r>
          </a:p>
          <a:p>
            <a:pPr lvl="1"/>
            <a:r>
              <a:rPr lang="en-US" dirty="0" err="1"/>
              <a:t>dbinom</a:t>
            </a:r>
            <a:r>
              <a:rPr lang="en-US" dirty="0"/>
              <a:t>(x, size, </a:t>
            </a:r>
            <a:r>
              <a:rPr lang="en-US" dirty="0" err="1"/>
              <a:t>prob</a:t>
            </a:r>
            <a:r>
              <a:rPr lang="en-US" dirty="0"/>
              <a:t>)</a:t>
            </a:r>
          </a:p>
          <a:p>
            <a:pPr lvl="1"/>
            <a:r>
              <a:rPr lang="en-US" dirty="0"/>
              <a:t>Where x = the number of successes, size = n, </a:t>
            </a:r>
            <a:r>
              <a:rPr lang="en-US" dirty="0" err="1"/>
              <a:t>prob</a:t>
            </a:r>
            <a:r>
              <a:rPr lang="en-US" dirty="0"/>
              <a:t> = p</a:t>
            </a:r>
          </a:p>
          <a:p>
            <a:pPr lvl="1"/>
            <a:endParaRPr lang="en-US" dirty="0"/>
          </a:p>
          <a:p>
            <a:r>
              <a:rPr lang="en-US" dirty="0"/>
              <a:t>The random generation function in R:</a:t>
            </a:r>
          </a:p>
          <a:p>
            <a:pPr lvl="1"/>
            <a:r>
              <a:rPr lang="en-US" dirty="0" err="1"/>
              <a:t>rbinom</a:t>
            </a:r>
            <a:r>
              <a:rPr lang="en-US" dirty="0"/>
              <a:t>(n, size, </a:t>
            </a:r>
            <a:r>
              <a:rPr lang="en-US" dirty="0" err="1"/>
              <a:t>prob</a:t>
            </a:r>
            <a:r>
              <a:rPr lang="en-US" dirty="0"/>
              <a:t>)</a:t>
            </a:r>
          </a:p>
          <a:p>
            <a:pPr lvl="1"/>
            <a:r>
              <a:rPr lang="en-US" dirty="0"/>
              <a:t>Where n = the number of observations to generate, size = n, </a:t>
            </a:r>
            <a:r>
              <a:rPr lang="en-US" dirty="0" err="1"/>
              <a:t>prob</a:t>
            </a:r>
            <a:r>
              <a:rPr lang="en-US" dirty="0"/>
              <a:t> = p</a:t>
            </a:r>
          </a:p>
        </p:txBody>
      </p:sp>
    </p:spTree>
    <p:extLst>
      <p:ext uri="{BB962C8B-B14F-4D97-AF65-F5344CB8AC3E}">
        <p14:creationId xmlns:p14="http://schemas.microsoft.com/office/powerpoint/2010/main" val="364815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Poisson Distribution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a:bodyPr>
              <a:lstStyle/>
              <a:p>
                <a:r>
                  <a:rPr lang="en-US" dirty="0"/>
                  <a:t>A discrete probability distribution with one parameter: </a:t>
                </a:r>
              </a:p>
              <a:p>
                <a:pPr lvl="1"/>
                <a14:m>
                  <m:oMath xmlns:m="http://schemas.openxmlformats.org/officeDocument/2006/math">
                    <m:r>
                      <a:rPr lang="en-US">
                        <a:latin typeface="Cambria Math" panose="02040503050406030204" pitchFamily="18" charset="0"/>
                      </a:rPr>
                      <m:t>𝜆</m:t>
                    </m:r>
                  </m:oMath>
                </a14:m>
                <a:r>
                  <a:rPr lang="en-US" dirty="0"/>
                  <a:t> = average number of events (also, expected rate of occurrence)</a:t>
                </a:r>
              </a:p>
              <a:p>
                <a:pPr lvl="1"/>
                <a:endParaRPr lang="en-US" dirty="0"/>
              </a:p>
              <a:p>
                <a:r>
                  <a:rPr lang="en-US" dirty="0"/>
                  <a:t>Outcome is a non-negative integer count (x), given </a:t>
                </a:r>
                <a14:m>
                  <m:oMath xmlns:m="http://schemas.openxmlformats.org/officeDocument/2006/math">
                    <m:r>
                      <a:rPr lang="en-US">
                        <a:latin typeface="Cambria Math" panose="02040503050406030204" pitchFamily="18" charset="0"/>
                      </a:rPr>
                      <m:t>𝜆</m:t>
                    </m:r>
                  </m:oMath>
                </a14:m>
                <a:endParaRPr lang="en-US" dirty="0"/>
              </a:p>
              <a:p>
                <a:pPr lvl="1"/>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35D5C54-A971-407C-9DE2-24586304838A}"/>
                  </a:ext>
                </a:extLst>
              </p:cNvPr>
              <p:cNvSpPr txBox="1"/>
              <p:nvPr/>
            </p:nvSpPr>
            <p:spPr>
              <a:xfrm>
                <a:off x="2206751" y="4384952"/>
                <a:ext cx="8071106" cy="633571"/>
              </a:xfrm>
              <a:prstGeom prst="rect">
                <a:avLst/>
              </a:prstGeom>
              <a:solidFill>
                <a:schemeClr val="accent1">
                  <a:lumMod val="20000"/>
                  <a:lumOff val="80000"/>
                </a:schemeClr>
              </a:solidFill>
            </p:spPr>
            <p:txBody>
              <a:bodyPr wrap="square" rtlCol="0">
                <a:spAutoFit/>
              </a:bodyPr>
              <a:lstStyle/>
              <a:p>
                <a:pPr algn="ctr"/>
                <a14:m>
                  <m:oMath xmlns:m="http://schemas.openxmlformats.org/officeDocument/2006/math">
                    <m:r>
                      <a:rPr lang="en-US" sz="3600" smtClean="0">
                        <a:latin typeface="Cambria Math" panose="02040503050406030204" pitchFamily="18" charset="0"/>
                      </a:rPr>
                      <m:t>𝜆</m:t>
                    </m:r>
                  </m:oMath>
                </a14:m>
                <a:r>
                  <a:rPr lang="en-US" sz="2400" dirty="0"/>
                  <a:t> </a:t>
                </a:r>
                <a:r>
                  <a:rPr lang="en-US" sz="3200" dirty="0"/>
                  <a:t>is the parameter we try to estimate!</a:t>
                </a:r>
                <a:endParaRPr lang="en-US" sz="2400" dirty="0"/>
              </a:p>
            </p:txBody>
          </p:sp>
        </mc:Choice>
        <mc:Fallback>
          <p:sp>
            <p:nvSpPr>
              <p:cNvPr id="6" name="TextBox 5">
                <a:extLst>
                  <a:ext uri="{FF2B5EF4-FFF2-40B4-BE49-F238E27FC236}">
                    <a16:creationId xmlns:a16="http://schemas.microsoft.com/office/drawing/2014/main" id="{A35D5C54-A971-407C-9DE2-24586304838A}"/>
                  </a:ext>
                </a:extLst>
              </p:cNvPr>
              <p:cNvSpPr txBox="1">
                <a:spLocks noRot="1" noChangeAspect="1" noMove="1" noResize="1" noEditPoints="1" noAdjustHandles="1" noChangeArrowheads="1" noChangeShapeType="1" noTextEdit="1"/>
              </p:cNvSpPr>
              <p:nvPr/>
            </p:nvSpPr>
            <p:spPr>
              <a:xfrm>
                <a:off x="2206751" y="4384952"/>
                <a:ext cx="8071106" cy="633571"/>
              </a:xfrm>
              <a:prstGeom prst="rect">
                <a:avLst/>
              </a:prstGeom>
              <a:blipFill>
                <a:blip r:embed="rId4"/>
                <a:stretch>
                  <a:fillRect t="-3846" b="-31731"/>
                </a:stretch>
              </a:blipFill>
            </p:spPr>
            <p:txBody>
              <a:bodyPr/>
              <a:lstStyle/>
              <a:p>
                <a:r>
                  <a:rPr lang="en-US">
                    <a:noFill/>
                  </a:rPr>
                  <a:t> </a:t>
                </a:r>
              </a:p>
            </p:txBody>
          </p:sp>
        </mc:Fallback>
      </mc:AlternateContent>
    </p:spTree>
    <p:extLst>
      <p:ext uri="{BB962C8B-B14F-4D97-AF65-F5344CB8AC3E}">
        <p14:creationId xmlns:p14="http://schemas.microsoft.com/office/powerpoint/2010/main" val="22029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normAutofit/>
          </a:bodyPr>
          <a:lstStyle/>
          <a:p>
            <a:pPr algn="ctr"/>
            <a:r>
              <a:rPr lang="en-US" sz="4000" dirty="0">
                <a:latin typeface="Garamond" panose="02020404030301010803" pitchFamily="18" charset="0"/>
              </a:rPr>
              <a:t>Poisson Distribution: Examples</a:t>
            </a:r>
          </a:p>
        </p:txBody>
      </p:sp>
      <p:sp>
        <p:nvSpPr>
          <p:cNvPr id="4" name="Content Placeholder 3">
            <a:extLst>
              <a:ext uri="{FF2B5EF4-FFF2-40B4-BE49-F238E27FC236}">
                <a16:creationId xmlns:a16="http://schemas.microsoft.com/office/drawing/2014/main" id="{DFCB6BC9-9C8A-4FF0-A062-BA8634B18C6C}"/>
              </a:ext>
            </a:extLst>
          </p:cNvPr>
          <p:cNvSpPr>
            <a:spLocks noGrp="1"/>
          </p:cNvSpPr>
          <p:nvPr>
            <p:ph idx="1"/>
          </p:nvPr>
        </p:nvSpPr>
        <p:spPr>
          <a:xfrm>
            <a:off x="838200" y="1825625"/>
            <a:ext cx="5434584" cy="4351338"/>
          </a:xfrm>
        </p:spPr>
        <p:txBody>
          <a:bodyPr/>
          <a:lstStyle/>
          <a:p>
            <a:r>
              <a:rPr lang="en-US" dirty="0"/>
              <a:t>Any sort of organismal count data might be reasonably modeled as Poisson distributed</a:t>
            </a:r>
            <a:endParaRPr lang="en-US" dirty="0">
              <a:hlinkClick r:id="rId3"/>
            </a:endParaRPr>
          </a:p>
          <a:p>
            <a:endParaRPr lang="en-US" dirty="0"/>
          </a:p>
        </p:txBody>
      </p:sp>
      <p:pic>
        <p:nvPicPr>
          <p:cNvPr id="6" name="Picture 5">
            <a:extLst>
              <a:ext uri="{FF2B5EF4-FFF2-40B4-BE49-F238E27FC236}">
                <a16:creationId xmlns:a16="http://schemas.microsoft.com/office/drawing/2014/main" id="{5923063E-779B-A54D-A1A1-BC02819D206B}"/>
              </a:ext>
            </a:extLst>
          </p:cNvPr>
          <p:cNvPicPr>
            <a:picLocks noChangeAspect="1"/>
          </p:cNvPicPr>
          <p:nvPr/>
        </p:nvPicPr>
        <p:blipFill>
          <a:blip r:embed="rId4"/>
          <a:stretch>
            <a:fillRect/>
          </a:stretch>
        </p:blipFill>
        <p:spPr>
          <a:xfrm>
            <a:off x="6695220" y="1825625"/>
            <a:ext cx="4522690" cy="3394139"/>
          </a:xfrm>
          <a:prstGeom prst="rect">
            <a:avLst/>
          </a:prstGeom>
          <a:ln w="12700">
            <a:solidFill>
              <a:schemeClr val="tx1"/>
            </a:solidFill>
          </a:ln>
        </p:spPr>
      </p:pic>
    </p:spTree>
    <p:extLst>
      <p:ext uri="{BB962C8B-B14F-4D97-AF65-F5344CB8AC3E}">
        <p14:creationId xmlns:p14="http://schemas.microsoft.com/office/powerpoint/2010/main" val="457198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Poisson Distribution: Visualized</a:t>
            </a:r>
          </a:p>
        </p:txBody>
      </p:sp>
      <p:sp>
        <p:nvSpPr>
          <p:cNvPr id="14"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4D002B2-52E2-4F2D-A902-D870B37B10C5}"/>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5053" b="178"/>
          <a:stretch/>
        </p:blipFill>
        <p:spPr>
          <a:xfrm>
            <a:off x="4197096" y="960826"/>
            <a:ext cx="6727338" cy="5100363"/>
          </a:xfrm>
          <a:prstGeom prst="rect">
            <a:avLst/>
          </a:prstGeom>
          <a:effectLst/>
        </p:spPr>
      </p:pic>
    </p:spTree>
    <p:extLst>
      <p:ext uri="{BB962C8B-B14F-4D97-AF65-F5344CB8AC3E}">
        <p14:creationId xmlns:p14="http://schemas.microsoft.com/office/powerpoint/2010/main" val="1839039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Poisson Distribution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a:bodyPr>
              <a:lstStyle/>
              <a:p>
                <a:r>
                  <a:rPr lang="en-US" dirty="0"/>
                  <a:t>The probability mass function in R:</a:t>
                </a:r>
              </a:p>
              <a:p>
                <a:pPr lvl="1"/>
                <a:r>
                  <a:rPr lang="en-US" dirty="0" err="1"/>
                  <a:t>dpois</a:t>
                </a:r>
                <a:r>
                  <a:rPr lang="en-US" dirty="0"/>
                  <a:t>(x, lambda)</a:t>
                </a:r>
              </a:p>
              <a:p>
                <a:pPr lvl="1"/>
                <a:r>
                  <a:rPr lang="en-US" dirty="0"/>
                  <a:t>Where x = a non-negative integer count and lambda = </a:t>
                </a:r>
                <a14:m>
                  <m:oMath xmlns:m="http://schemas.openxmlformats.org/officeDocument/2006/math">
                    <m:r>
                      <a:rPr lang="en-US">
                        <a:latin typeface="Cambria Math" panose="02040503050406030204" pitchFamily="18" charset="0"/>
                      </a:rPr>
                      <m:t>𝜆</m:t>
                    </m:r>
                  </m:oMath>
                </a14:m>
                <a:endParaRPr lang="en-US" dirty="0"/>
              </a:p>
              <a:p>
                <a:pPr lvl="1"/>
                <a:endParaRPr lang="en-US" dirty="0"/>
              </a:p>
              <a:p>
                <a:r>
                  <a:rPr lang="en-US" dirty="0"/>
                  <a:t>The random generation function in R:</a:t>
                </a:r>
              </a:p>
              <a:p>
                <a:pPr lvl="1"/>
                <a:r>
                  <a:rPr lang="en-US" dirty="0" err="1"/>
                  <a:t>rpois</a:t>
                </a:r>
                <a:r>
                  <a:rPr lang="en-US" dirty="0"/>
                  <a:t>(n, lambda)</a:t>
                </a:r>
              </a:p>
              <a:p>
                <a:pPr lvl="1"/>
                <a:r>
                  <a:rPr lang="en-US" dirty="0"/>
                  <a:t>Where n = the number of observations to generate, lambda = </a:t>
                </a:r>
                <a14:m>
                  <m:oMath xmlns:m="http://schemas.openxmlformats.org/officeDocument/2006/math">
                    <m:r>
                      <a:rPr lang="en-US">
                        <a:latin typeface="Cambria Math" panose="02040503050406030204" pitchFamily="18" charset="0"/>
                      </a:rPr>
                      <m:t>𝜆</m:t>
                    </m:r>
                  </m:oMath>
                </a14:m>
                <a:endParaRPr lang="en-US" dirty="0"/>
              </a:p>
            </p:txBody>
          </p:sp>
        </mc:Choice>
        <mc:Fallback>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2720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Normal Distribution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fontScale="92500" lnSpcReduction="20000"/>
              </a:bodyPr>
              <a:lstStyle/>
              <a:p>
                <a:r>
                  <a:rPr lang="en-US" dirty="0"/>
                  <a:t>A continuous probability distribution with two parameters: </a:t>
                </a:r>
              </a:p>
              <a:p>
                <a:pPr lvl="1"/>
                <a14:m>
                  <m:oMath xmlns:m="http://schemas.openxmlformats.org/officeDocument/2006/math">
                    <m:r>
                      <a:rPr lang="en-US">
                        <a:latin typeface="Cambria Math" panose="02040503050406030204" pitchFamily="18" charset="0"/>
                      </a:rPr>
                      <m:t>𝜇</m:t>
                    </m:r>
                  </m:oMath>
                </a14:m>
                <a:r>
                  <a:rPr lang="en-US" dirty="0"/>
                  <a:t> = mean, </a:t>
                </a:r>
                <a14:m>
                  <m:oMath xmlns:m="http://schemas.openxmlformats.org/officeDocument/2006/math">
                    <m:r>
                      <a:rPr lang="en-US">
                        <a:latin typeface="Cambria Math" panose="02040503050406030204" pitchFamily="18" charset="0"/>
                      </a:rPr>
                      <m:t>𝜎</m:t>
                    </m:r>
                  </m:oMath>
                </a14:m>
                <a:r>
                  <a:rPr lang="en-US" dirty="0"/>
                  <a:t> = standard deviation (or </a:t>
                </a:r>
                <a14:m>
                  <m:oMath xmlns:m="http://schemas.openxmlformats.org/officeDocument/2006/math">
                    <m:r>
                      <a:rPr lang="en-US">
                        <a:latin typeface="Cambria Math" panose="02040503050406030204" pitchFamily="18" charset="0"/>
                      </a:rPr>
                      <m:t>𝜎</m:t>
                    </m:r>
                    <m:r>
                      <a:rPr lang="en-US" baseline="30000">
                        <a:latin typeface="Cambria Math" panose="02040503050406030204" pitchFamily="18" charset="0"/>
                      </a:rPr>
                      <m:t>2</m:t>
                    </m:r>
                  </m:oMath>
                </a14:m>
                <a:r>
                  <a:rPr lang="en-US" dirty="0"/>
                  <a:t> = variance)</a:t>
                </a:r>
              </a:p>
              <a:p>
                <a:pPr lvl="1"/>
                <a:endParaRPr lang="en-US" dirty="0"/>
              </a:p>
              <a:p>
                <a:r>
                  <a:rPr lang="en-US" dirty="0"/>
                  <a:t>Outcome is a real number (x) distributed according to a mean of </a:t>
                </a:r>
                <a14:m>
                  <m:oMath xmlns:m="http://schemas.openxmlformats.org/officeDocument/2006/math">
                    <m:r>
                      <a:rPr lang="en-US">
                        <a:latin typeface="Cambria Math" panose="02040503050406030204" pitchFamily="18" charset="0"/>
                      </a:rPr>
                      <m:t>𝜇</m:t>
                    </m:r>
                  </m:oMath>
                </a14:m>
                <a:r>
                  <a:rPr lang="en-US" dirty="0"/>
                  <a:t> and a variance of </a:t>
                </a:r>
                <a14:m>
                  <m:oMath xmlns:m="http://schemas.openxmlformats.org/officeDocument/2006/math">
                    <m:r>
                      <a:rPr lang="en-US">
                        <a:latin typeface="Cambria Math" panose="02040503050406030204" pitchFamily="18" charset="0"/>
                      </a:rPr>
                      <m:t>𝜎</m:t>
                    </m:r>
                    <m:r>
                      <a:rPr lang="en-US" baseline="30000">
                        <a:latin typeface="Cambria Math" panose="02040503050406030204" pitchFamily="18" charset="0"/>
                      </a:rPr>
                      <m:t>2</m:t>
                    </m:r>
                  </m:oMath>
                </a14:m>
                <a:endParaRPr lang="en-US" baseline="30000" dirty="0"/>
              </a:p>
              <a:p>
                <a:pPr lvl="1"/>
                <a:endParaRPr lang="en-US" dirty="0"/>
              </a:p>
              <a:p>
                <a:r>
                  <a:rPr lang="en-US" dirty="0"/>
                  <a:t>The probability density function in R:</a:t>
                </a:r>
              </a:p>
              <a:p>
                <a:pPr lvl="1"/>
                <a:r>
                  <a:rPr lang="en-US" dirty="0" err="1"/>
                  <a:t>dnorm</a:t>
                </a:r>
                <a:r>
                  <a:rPr lang="en-US" dirty="0"/>
                  <a:t>(x, mean, </a:t>
                </a:r>
                <a:r>
                  <a:rPr lang="en-US" dirty="0" err="1"/>
                  <a:t>sd</a:t>
                </a:r>
                <a:r>
                  <a:rPr lang="en-US" dirty="0"/>
                  <a:t>)</a:t>
                </a:r>
              </a:p>
              <a:p>
                <a:pPr lvl="1"/>
                <a:r>
                  <a:rPr lang="en-US" dirty="0"/>
                  <a:t>Where x = a real number, mean = </a:t>
                </a:r>
                <a14:m>
                  <m:oMath xmlns:m="http://schemas.openxmlformats.org/officeDocument/2006/math">
                    <m:r>
                      <a:rPr lang="en-US">
                        <a:latin typeface="Cambria Math" panose="02040503050406030204" pitchFamily="18" charset="0"/>
                      </a:rPr>
                      <m:t>𝜇</m:t>
                    </m:r>
                  </m:oMath>
                </a14:m>
                <a:r>
                  <a:rPr lang="en-US" dirty="0"/>
                  <a:t>, </a:t>
                </a:r>
                <a:r>
                  <a:rPr lang="en-US" dirty="0" err="1"/>
                  <a:t>sd</a:t>
                </a:r>
                <a:r>
                  <a:rPr lang="en-US" dirty="0"/>
                  <a:t> = </a:t>
                </a:r>
                <a14:m>
                  <m:oMath xmlns:m="http://schemas.openxmlformats.org/officeDocument/2006/math">
                    <m:r>
                      <a:rPr lang="en-US">
                        <a:latin typeface="Cambria Math" panose="02040503050406030204" pitchFamily="18" charset="0"/>
                      </a:rPr>
                      <m:t>𝜎</m:t>
                    </m:r>
                  </m:oMath>
                </a14:m>
                <a:endParaRPr lang="en-US" dirty="0"/>
              </a:p>
              <a:p>
                <a:pPr lvl="1"/>
                <a:endParaRPr lang="en-US" dirty="0"/>
              </a:p>
              <a:p>
                <a:r>
                  <a:rPr lang="en-US" dirty="0"/>
                  <a:t>The random generation function in R:</a:t>
                </a:r>
              </a:p>
              <a:p>
                <a:pPr lvl="1"/>
                <a:r>
                  <a:rPr lang="en-US" dirty="0" err="1"/>
                  <a:t>rnorm</a:t>
                </a:r>
                <a:r>
                  <a:rPr lang="en-US" dirty="0"/>
                  <a:t>(n, mean, </a:t>
                </a:r>
                <a:r>
                  <a:rPr lang="en-US" dirty="0" err="1"/>
                  <a:t>sd</a:t>
                </a:r>
                <a:r>
                  <a:rPr lang="en-US" dirty="0"/>
                  <a:t>)</a:t>
                </a:r>
              </a:p>
              <a:p>
                <a:pPr lvl="1"/>
                <a:r>
                  <a:rPr lang="en-US" dirty="0"/>
                  <a:t>Where n = the number of observations to generate, mean = </a:t>
                </a:r>
                <a14:m>
                  <m:oMath xmlns:m="http://schemas.openxmlformats.org/officeDocument/2006/math">
                    <m:r>
                      <a:rPr lang="en-US">
                        <a:latin typeface="Cambria Math" panose="02040503050406030204" pitchFamily="18" charset="0"/>
                      </a:rPr>
                      <m:t>𝜇</m:t>
                    </m:r>
                  </m:oMath>
                </a14:m>
                <a:r>
                  <a:rPr lang="en-US" dirty="0"/>
                  <a:t>, </a:t>
                </a:r>
                <a:r>
                  <a:rPr lang="en-US" dirty="0" err="1"/>
                  <a:t>sd</a:t>
                </a:r>
                <a:r>
                  <a:rPr lang="en-US" dirty="0"/>
                  <a:t> = </a:t>
                </a:r>
                <a14:m>
                  <m:oMath xmlns:m="http://schemas.openxmlformats.org/officeDocument/2006/math">
                    <m:r>
                      <a:rPr lang="en-US">
                        <a:latin typeface="Cambria Math" panose="02040503050406030204" pitchFamily="18" charset="0"/>
                      </a:rPr>
                      <m:t>𝜎</m:t>
                    </m:r>
                  </m:oMath>
                </a14:m>
                <a:endParaRPr lang="en-US" dirty="0"/>
              </a:p>
              <a:p>
                <a:pPr lvl="1"/>
                <a:endParaRPr lang="en-US" dirty="0"/>
              </a:p>
            </p:txBody>
          </p:sp>
        </mc:Choice>
        <mc:Fallback>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928" t="-3501" b="-840"/>
                </a:stretch>
              </a:blipFill>
            </p:spPr>
            <p:txBody>
              <a:bodyPr/>
              <a:lstStyle/>
              <a:p>
                <a:r>
                  <a:rPr lang="en-US">
                    <a:noFill/>
                  </a:rPr>
                  <a:t> </a:t>
                </a:r>
              </a:p>
            </p:txBody>
          </p:sp>
        </mc:Fallback>
      </mc:AlternateContent>
    </p:spTree>
    <p:extLst>
      <p:ext uri="{BB962C8B-B14F-4D97-AF65-F5344CB8AC3E}">
        <p14:creationId xmlns:p14="http://schemas.microsoft.com/office/powerpoint/2010/main" val="38467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Normal Distribution: Visualized</a:t>
            </a:r>
          </a:p>
        </p:txBody>
      </p:sp>
      <p:sp>
        <p:nvSpPr>
          <p:cNvPr id="20"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 histogram&#10;&#10;Description automatically generated">
            <a:extLst>
              <a:ext uri="{FF2B5EF4-FFF2-40B4-BE49-F238E27FC236}">
                <a16:creationId xmlns:a16="http://schemas.microsoft.com/office/drawing/2014/main" id="{B4506436-F0F0-4F28-B86E-02AC5E742E6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89" r="555" b="-2"/>
          <a:stretch/>
        </p:blipFill>
        <p:spPr>
          <a:xfrm>
            <a:off x="3816531" y="950976"/>
            <a:ext cx="7416794" cy="4717598"/>
          </a:xfrm>
          <a:prstGeom prst="rect">
            <a:avLst/>
          </a:prstGeom>
          <a:effectLst/>
        </p:spPr>
      </p:pic>
    </p:spTree>
    <p:extLst>
      <p:ext uri="{BB962C8B-B14F-4D97-AF65-F5344CB8AC3E}">
        <p14:creationId xmlns:p14="http://schemas.microsoft.com/office/powerpoint/2010/main" val="1434678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Cauchy Distribution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Autofit/>
              </a:bodyPr>
              <a:lstStyle/>
              <a:p>
                <a:r>
                  <a:rPr lang="en-US" dirty="0"/>
                  <a:t>A continuous probability distribution with two parameters: </a:t>
                </a:r>
              </a:p>
              <a:p>
                <a:pPr lvl="1"/>
                <a:r>
                  <a:rPr lang="en-US" dirty="0"/>
                  <a:t>x</a:t>
                </a:r>
                <a:r>
                  <a:rPr lang="en-US" baseline="-25000" dirty="0"/>
                  <a:t>0</a:t>
                </a:r>
                <a:r>
                  <a:rPr lang="en-US" dirty="0"/>
                  <a:t> = location, </a:t>
                </a:r>
                <a14:m>
                  <m:oMath xmlns:m="http://schemas.openxmlformats.org/officeDocument/2006/math">
                    <m:r>
                      <a:rPr lang="en-US">
                        <a:latin typeface="Cambria Math" panose="02040503050406030204" pitchFamily="18" charset="0"/>
                      </a:rPr>
                      <m:t>𝛾</m:t>
                    </m:r>
                  </m:oMath>
                </a14:m>
                <a:r>
                  <a:rPr lang="en-US" dirty="0"/>
                  <a:t> = scale</a:t>
                </a:r>
              </a:p>
              <a:p>
                <a:r>
                  <a:rPr lang="en-US" dirty="0"/>
                  <a:t>Outcome is a real number (x) distributed according to a location of x</a:t>
                </a:r>
                <a:r>
                  <a:rPr lang="en-US" baseline="-25000" dirty="0"/>
                  <a:t>0</a:t>
                </a:r>
                <a:r>
                  <a:rPr lang="en-US" dirty="0"/>
                  <a:t> and a scale of</a:t>
                </a:r>
                <a14:m>
                  <m:oMath xmlns:m="http://schemas.openxmlformats.org/officeDocument/2006/math">
                    <m:r>
                      <a:rPr lang="en-US">
                        <a:latin typeface="Cambria Math" panose="02040503050406030204" pitchFamily="18" charset="0"/>
                      </a:rPr>
                      <m:t> </m:t>
                    </m:r>
                    <m:r>
                      <a:rPr lang="en-US">
                        <a:latin typeface="Cambria Math" panose="02040503050406030204" pitchFamily="18" charset="0"/>
                      </a:rPr>
                      <m:t>𝛾</m:t>
                    </m:r>
                  </m:oMath>
                </a14:m>
                <a:endParaRPr lang="en-US" dirty="0"/>
              </a:p>
              <a:p>
                <a:pPr lvl="1"/>
                <a:endParaRPr lang="en-US" dirty="0"/>
              </a:p>
              <a:p>
                <a:r>
                  <a:rPr lang="en-US" dirty="0"/>
                  <a:t>The probability density function in R:</a:t>
                </a:r>
              </a:p>
              <a:p>
                <a:pPr lvl="1"/>
                <a:r>
                  <a:rPr lang="en-US" dirty="0" err="1"/>
                  <a:t>dcauchy</a:t>
                </a:r>
                <a:r>
                  <a:rPr lang="en-US" dirty="0"/>
                  <a:t>(x, location, scale)</a:t>
                </a:r>
              </a:p>
              <a:p>
                <a:r>
                  <a:rPr lang="en-US" dirty="0"/>
                  <a:t>The random generation function in R:</a:t>
                </a:r>
              </a:p>
              <a:p>
                <a:pPr lvl="1"/>
                <a:r>
                  <a:rPr lang="en-US" dirty="0" err="1"/>
                  <a:t>rcauchy</a:t>
                </a:r>
                <a:r>
                  <a:rPr lang="en-US" dirty="0"/>
                  <a:t>(n, location, scale)</a:t>
                </a:r>
              </a:p>
            </p:txBody>
          </p:sp>
        </mc:Choice>
        <mc:Fallback>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94692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60E6-CFA7-483A-8B6F-58F252457CEA}"/>
              </a:ext>
            </a:extLst>
          </p:cNvPr>
          <p:cNvSpPr>
            <a:spLocks noGrp="1"/>
          </p:cNvSpPr>
          <p:nvPr>
            <p:ph type="title"/>
          </p:nvPr>
        </p:nvSpPr>
        <p:spPr/>
        <p:txBody>
          <a:bodyPr/>
          <a:lstStyle/>
          <a:p>
            <a:r>
              <a:rPr lang="en-US" dirty="0"/>
              <a:t>Definition of probability</a:t>
            </a:r>
          </a:p>
        </p:txBody>
      </p:sp>
      <p:sp>
        <p:nvSpPr>
          <p:cNvPr id="3" name="Content Placeholder 2">
            <a:extLst>
              <a:ext uri="{FF2B5EF4-FFF2-40B4-BE49-F238E27FC236}">
                <a16:creationId xmlns:a16="http://schemas.microsoft.com/office/drawing/2014/main" id="{540BF610-1CE4-4CFC-961F-BE2D761CF130}"/>
              </a:ext>
            </a:extLst>
          </p:cNvPr>
          <p:cNvSpPr>
            <a:spLocks noGrp="1"/>
          </p:cNvSpPr>
          <p:nvPr>
            <p:ph idx="1"/>
          </p:nvPr>
        </p:nvSpPr>
        <p:spPr/>
        <p:txBody>
          <a:bodyPr/>
          <a:lstStyle/>
          <a:p>
            <a:r>
              <a:rPr lang="en-US" dirty="0"/>
              <a:t>The probability of an outcome is the proportion of times the outcome would occur if the random phenomenon could be observed an infinite number of times.</a:t>
            </a:r>
          </a:p>
          <a:p>
            <a:r>
              <a:rPr lang="en-US" dirty="0">
                <a:solidFill>
                  <a:srgbClr val="C00000"/>
                </a:solidFill>
              </a:rPr>
              <a:t>Probabilities always range between 0 and 1</a:t>
            </a:r>
          </a:p>
          <a:p>
            <a:pPr marL="0" indent="0">
              <a:buNone/>
            </a:pPr>
            <a:endParaRPr lang="en-US" dirty="0"/>
          </a:p>
          <a:p>
            <a:endParaRPr lang="en-US" dirty="0"/>
          </a:p>
        </p:txBody>
      </p:sp>
    </p:spTree>
    <p:extLst>
      <p:ext uri="{BB962C8B-B14F-4D97-AF65-F5344CB8AC3E}">
        <p14:creationId xmlns:p14="http://schemas.microsoft.com/office/powerpoint/2010/main" val="1301485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Cauchy Distribution: Visualized</a:t>
            </a:r>
          </a:p>
        </p:txBody>
      </p:sp>
      <p:sp>
        <p:nvSpPr>
          <p:cNvPr id="2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histogram&#10;&#10;Description automatically generated">
            <a:extLst>
              <a:ext uri="{FF2B5EF4-FFF2-40B4-BE49-F238E27FC236}">
                <a16:creationId xmlns:a16="http://schemas.microsoft.com/office/drawing/2014/main" id="{0030D7D3-3F44-482D-AE88-3FAFCD4727BE}"/>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1824" b="521"/>
          <a:stretch/>
        </p:blipFill>
        <p:spPr>
          <a:xfrm>
            <a:off x="4419580" y="764017"/>
            <a:ext cx="6571508" cy="5133863"/>
          </a:xfrm>
          <a:prstGeom prst="rect">
            <a:avLst/>
          </a:prstGeom>
          <a:effectLst/>
        </p:spPr>
      </p:pic>
    </p:spTree>
    <p:extLst>
      <p:ext uri="{BB962C8B-B14F-4D97-AF65-F5344CB8AC3E}">
        <p14:creationId xmlns:p14="http://schemas.microsoft.com/office/powerpoint/2010/main" val="3736259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0FBB7-2FCE-433E-9F0F-BD4CAD7E8AAC}"/>
              </a:ext>
            </a:extLst>
          </p:cNvPr>
          <p:cNvSpPr>
            <a:spLocks noGrp="1"/>
          </p:cNvSpPr>
          <p:nvPr>
            <p:ph type="title"/>
          </p:nvPr>
        </p:nvSpPr>
        <p:spPr/>
        <p:txBody>
          <a:bodyPr/>
          <a:lstStyle/>
          <a:p>
            <a:r>
              <a:rPr lang="en-US" dirty="0"/>
              <a:t>Null Hypothesis Testing</a:t>
            </a:r>
          </a:p>
        </p:txBody>
      </p:sp>
      <p:sp>
        <p:nvSpPr>
          <p:cNvPr id="5" name="Text Placeholder 4">
            <a:extLst>
              <a:ext uri="{FF2B5EF4-FFF2-40B4-BE49-F238E27FC236}">
                <a16:creationId xmlns:a16="http://schemas.microsoft.com/office/drawing/2014/main" id="{05086C59-4F28-4582-B233-5D33C04D8F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3465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20B9-0B96-4A93-A71E-D18F5C959EB8}"/>
              </a:ext>
            </a:extLst>
          </p:cNvPr>
          <p:cNvSpPr>
            <a:spLocks noGrp="1"/>
          </p:cNvSpPr>
          <p:nvPr>
            <p:ph type="title"/>
          </p:nvPr>
        </p:nvSpPr>
        <p:spPr/>
        <p:txBody>
          <a:bodyPr/>
          <a:lstStyle/>
          <a:p>
            <a:r>
              <a:rPr lang="en-US" dirty="0"/>
              <a:t>What null hypothesis testing entails… </a:t>
            </a:r>
          </a:p>
        </p:txBody>
      </p:sp>
      <p:sp>
        <p:nvSpPr>
          <p:cNvPr id="3" name="Content Placeholder 2">
            <a:extLst>
              <a:ext uri="{FF2B5EF4-FFF2-40B4-BE49-F238E27FC236}">
                <a16:creationId xmlns:a16="http://schemas.microsoft.com/office/drawing/2014/main" id="{BA380140-149D-4C4D-BF44-F5AF53995768}"/>
              </a:ext>
            </a:extLst>
          </p:cNvPr>
          <p:cNvSpPr>
            <a:spLocks noGrp="1"/>
          </p:cNvSpPr>
          <p:nvPr>
            <p:ph idx="1"/>
          </p:nvPr>
        </p:nvSpPr>
        <p:spPr/>
        <p:txBody>
          <a:bodyPr/>
          <a:lstStyle/>
          <a:p>
            <a:r>
              <a:rPr lang="en-US" dirty="0"/>
              <a:t>Hypotheses are about populations but tested with data from samples.</a:t>
            </a:r>
          </a:p>
          <a:p>
            <a:r>
              <a:rPr lang="en-US" dirty="0">
                <a:solidFill>
                  <a:srgbClr val="C00000"/>
                </a:solidFill>
              </a:rPr>
              <a:t>Null hypothesis (H</a:t>
            </a:r>
            <a:r>
              <a:rPr lang="en-US" baseline="-25000" dirty="0">
                <a:solidFill>
                  <a:srgbClr val="C00000"/>
                </a:solidFill>
              </a:rPr>
              <a:t>0</a:t>
            </a:r>
            <a:r>
              <a:rPr lang="en-US" dirty="0">
                <a:solidFill>
                  <a:srgbClr val="C00000"/>
                </a:solidFill>
              </a:rPr>
              <a:t>)</a:t>
            </a:r>
            <a:r>
              <a:rPr lang="en-US" dirty="0"/>
              <a:t>: a specific statement about a population parameter made for the purposes of argument.</a:t>
            </a:r>
          </a:p>
          <a:p>
            <a:r>
              <a:rPr lang="en-US" dirty="0">
                <a:solidFill>
                  <a:srgbClr val="C00000"/>
                </a:solidFill>
              </a:rPr>
              <a:t>Alternate hypothesis (H</a:t>
            </a:r>
            <a:r>
              <a:rPr lang="en-US" baseline="-25000" dirty="0">
                <a:solidFill>
                  <a:srgbClr val="C00000"/>
                </a:solidFill>
              </a:rPr>
              <a:t>A</a:t>
            </a:r>
            <a:r>
              <a:rPr lang="en-US" dirty="0">
                <a:solidFill>
                  <a:srgbClr val="C00000"/>
                </a:solidFill>
              </a:rPr>
              <a:t>)</a:t>
            </a:r>
            <a:r>
              <a:rPr lang="en-US" dirty="0"/>
              <a:t>: represents all other possible parameter values except that stated in the null hypothesis. </a:t>
            </a:r>
          </a:p>
          <a:p>
            <a:endParaRPr lang="en-US" dirty="0"/>
          </a:p>
          <a:p>
            <a:r>
              <a:rPr lang="en-US" dirty="0">
                <a:solidFill>
                  <a:schemeClr val="accent1"/>
                </a:solidFill>
              </a:rPr>
              <a:t>Hypothesis testing compares data to the expectations of a specific null hypothesis. If the data are too unusual, assuming that the null hypothesis is true, then the null hypothesis is rejected. </a:t>
            </a:r>
          </a:p>
          <a:p>
            <a:endParaRPr lang="en-US" dirty="0"/>
          </a:p>
          <a:p>
            <a:endParaRPr lang="en-US" dirty="0"/>
          </a:p>
        </p:txBody>
      </p:sp>
    </p:spTree>
    <p:extLst>
      <p:ext uri="{BB962C8B-B14F-4D97-AF65-F5344CB8AC3E}">
        <p14:creationId xmlns:p14="http://schemas.microsoft.com/office/powerpoint/2010/main" val="1279961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statistics follow a known distribution, for example, the normal distribution</a:t>
            </a:r>
          </a:p>
        </p:txBody>
      </p:sp>
      <p:pic>
        <p:nvPicPr>
          <p:cNvPr id="5" name="Content Placeholder 4"/>
          <p:cNvPicPr>
            <a:picLocks noGrp="1" noChangeAspect="1"/>
          </p:cNvPicPr>
          <p:nvPr>
            <p:ph sz="quarter" idx="1"/>
          </p:nvPr>
        </p:nvPicPr>
        <p:blipFill>
          <a:blip r:embed="rId2"/>
          <a:stretch>
            <a:fillRect/>
          </a:stretch>
        </p:blipFill>
        <p:spPr>
          <a:xfrm>
            <a:off x="2781714" y="1794462"/>
            <a:ext cx="6628572" cy="46984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likely are the observed values if H</a:t>
            </a:r>
            <a:r>
              <a:rPr lang="en-US" sz="4000" baseline="-25000" dirty="0"/>
              <a:t>0</a:t>
            </a:r>
            <a:r>
              <a:rPr lang="en-US" sz="4000" dirty="0"/>
              <a:t>=TRUE?</a:t>
            </a:r>
          </a:p>
        </p:txBody>
      </p:sp>
      <p:sp>
        <p:nvSpPr>
          <p:cNvPr id="8" name="Content Placeholder 7"/>
          <p:cNvSpPr>
            <a:spLocks noGrp="1"/>
          </p:cNvSpPr>
          <p:nvPr>
            <p:ph sz="quarter" idx="1"/>
          </p:nvPr>
        </p:nvSpPr>
        <p:spPr>
          <a:xfrm>
            <a:off x="838200" y="1825625"/>
            <a:ext cx="4067755" cy="4351338"/>
          </a:xfrm>
        </p:spPr>
        <p:txBody>
          <a:bodyPr/>
          <a:lstStyle/>
          <a:p>
            <a:r>
              <a:rPr lang="en-US" dirty="0">
                <a:solidFill>
                  <a:schemeClr val="accent1"/>
                </a:solidFill>
              </a:rPr>
              <a:t>A p-value is the probability of getting the data, or something as or more unusual, if H</a:t>
            </a:r>
            <a:r>
              <a:rPr lang="en-US" baseline="-25000" dirty="0">
                <a:solidFill>
                  <a:schemeClr val="accent1"/>
                </a:solidFill>
              </a:rPr>
              <a:t>0</a:t>
            </a:r>
            <a:r>
              <a:rPr lang="en-US" dirty="0">
                <a:solidFill>
                  <a:schemeClr val="accent1"/>
                </a:solidFill>
              </a:rPr>
              <a:t> were true.</a:t>
            </a:r>
          </a:p>
          <a:p>
            <a:endParaRPr lang="en-US" dirty="0">
              <a:solidFill>
                <a:schemeClr val="accent1"/>
              </a:solidFill>
            </a:endParaRPr>
          </a:p>
        </p:txBody>
      </p:sp>
      <p:pic>
        <p:nvPicPr>
          <p:cNvPr id="9" name="Content Placeholder 4"/>
          <p:cNvPicPr>
            <a:picLocks noChangeAspect="1"/>
          </p:cNvPicPr>
          <p:nvPr/>
        </p:nvPicPr>
        <p:blipFill>
          <a:blip r:embed="rId2"/>
          <a:srcRect t="15093" b="10092"/>
          <a:stretch>
            <a:fillRect/>
          </a:stretch>
        </p:blipFill>
        <p:spPr>
          <a:xfrm>
            <a:off x="5200153" y="2957098"/>
            <a:ext cx="5979951" cy="32255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significance</a:t>
            </a:r>
          </a:p>
        </p:txBody>
      </p:sp>
      <p:grpSp>
        <p:nvGrpSpPr>
          <p:cNvPr id="17" name="Group 16"/>
          <p:cNvGrpSpPr/>
          <p:nvPr/>
        </p:nvGrpSpPr>
        <p:grpSpPr>
          <a:xfrm>
            <a:off x="1066802" y="1690688"/>
            <a:ext cx="5667374" cy="3829112"/>
            <a:chOff x="1143001" y="2038288"/>
            <a:chExt cx="5667374" cy="3829112"/>
          </a:xfrm>
        </p:grpSpPr>
        <p:graphicFrame>
          <p:nvGraphicFramePr>
            <p:cNvPr id="5" name="Chart 4"/>
            <p:cNvGraphicFramePr/>
            <p:nvPr/>
          </p:nvGraphicFramePr>
          <p:xfrm>
            <a:off x="1143001" y="2038288"/>
            <a:ext cx="5667374" cy="3505199"/>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p:cNvCxnSpPr/>
            <p:nvPr/>
          </p:nvCxnSpPr>
          <p:spPr>
            <a:xfrm rot="16200000" flipH="1">
              <a:off x="2009749" y="5210142"/>
              <a:ext cx="1314510" cy="1"/>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71901" y="3174363"/>
              <a:ext cx="348172" cy="461665"/>
            </a:xfrm>
            <a:prstGeom prst="rect">
              <a:avLst/>
            </a:prstGeom>
            <a:noFill/>
          </p:spPr>
          <p:txBody>
            <a:bodyPr wrap="none" rtlCol="0">
              <a:spAutoFit/>
            </a:bodyPr>
            <a:lstStyle/>
            <a:p>
              <a:r>
                <a:rPr lang="el-GR" sz="2400" dirty="0">
                  <a:solidFill>
                    <a:schemeClr val="bg1"/>
                  </a:solidFill>
                </a:rPr>
                <a:t>β</a:t>
              </a:r>
              <a:endParaRPr lang="en-US" sz="2400" dirty="0">
                <a:solidFill>
                  <a:schemeClr val="bg1"/>
                </a:solidFill>
              </a:endParaRPr>
            </a:p>
          </p:txBody>
        </p:sp>
        <p:sp>
          <p:nvSpPr>
            <p:cNvPr id="15" name="TextBox 14"/>
            <p:cNvSpPr txBox="1"/>
            <p:nvPr/>
          </p:nvSpPr>
          <p:spPr>
            <a:xfrm>
              <a:off x="2133601" y="4990978"/>
              <a:ext cx="559769" cy="400110"/>
            </a:xfrm>
            <a:prstGeom prst="rect">
              <a:avLst/>
            </a:prstGeom>
            <a:noFill/>
          </p:spPr>
          <p:txBody>
            <a:bodyPr wrap="none" rtlCol="0">
              <a:spAutoFit/>
            </a:bodyPr>
            <a:lstStyle/>
            <a:p>
              <a:r>
                <a:rPr lang="el-GR" sz="2000" dirty="0"/>
                <a:t>α</a:t>
              </a:r>
              <a:r>
                <a:rPr lang="en-US" sz="2000" dirty="0"/>
                <a:t>/2</a:t>
              </a:r>
            </a:p>
          </p:txBody>
        </p:sp>
        <p:sp>
          <p:nvSpPr>
            <p:cNvPr id="16" name="TextBox 15"/>
            <p:cNvSpPr txBox="1"/>
            <p:nvPr/>
          </p:nvSpPr>
          <p:spPr>
            <a:xfrm>
              <a:off x="1687760" y="4326520"/>
              <a:ext cx="598241" cy="461665"/>
            </a:xfrm>
            <a:prstGeom prst="rect">
              <a:avLst/>
            </a:prstGeom>
            <a:noFill/>
          </p:spPr>
          <p:txBody>
            <a:bodyPr wrap="none" rtlCol="0">
              <a:spAutoFit/>
            </a:bodyPr>
            <a:lstStyle/>
            <a:p>
              <a:r>
                <a:rPr lang="en-US" sz="2400" dirty="0">
                  <a:solidFill>
                    <a:schemeClr val="bg1"/>
                  </a:solidFill>
                </a:rPr>
                <a:t>1-</a:t>
              </a:r>
              <a:r>
                <a:rPr lang="el-GR" sz="2400" dirty="0">
                  <a:solidFill>
                    <a:schemeClr val="bg1"/>
                  </a:solidFill>
                </a:rPr>
                <a:t>β</a:t>
              </a:r>
              <a:endParaRPr lang="en-US" sz="2400" dirty="0">
                <a:solidFill>
                  <a:schemeClr val="bg1"/>
                </a:solidFill>
              </a:endParaRPr>
            </a:p>
          </p:txBody>
        </p:sp>
        <p:sp>
          <p:nvSpPr>
            <p:cNvPr id="27" name="TextBox 26"/>
            <p:cNvSpPr txBox="1"/>
            <p:nvPr/>
          </p:nvSpPr>
          <p:spPr>
            <a:xfrm>
              <a:off x="3736077" y="2186223"/>
              <a:ext cx="481222" cy="461665"/>
            </a:xfrm>
            <a:prstGeom prst="rect">
              <a:avLst/>
            </a:prstGeom>
            <a:noFill/>
          </p:spPr>
          <p:txBody>
            <a:bodyPr wrap="none" rtlCol="0">
              <a:spAutoFit/>
            </a:bodyPr>
            <a:lstStyle/>
            <a:p>
              <a:r>
                <a:rPr lang="en-US" sz="2400" dirty="0"/>
                <a:t>H</a:t>
              </a:r>
              <a:r>
                <a:rPr lang="en-US" sz="2400" baseline="-25000" dirty="0"/>
                <a:t>0</a:t>
              </a:r>
            </a:p>
          </p:txBody>
        </p:sp>
        <p:cxnSp>
          <p:nvCxnSpPr>
            <p:cNvPr id="34" name="Straight Arrow Connector 33"/>
            <p:cNvCxnSpPr/>
            <p:nvPr/>
          </p:nvCxnSpPr>
          <p:spPr>
            <a:xfrm rot="10800000">
              <a:off x="1143001" y="5391088"/>
              <a:ext cx="5667374" cy="6535"/>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47801" y="5467288"/>
              <a:ext cx="1137171" cy="400110"/>
            </a:xfrm>
            <a:prstGeom prst="rect">
              <a:avLst/>
            </a:prstGeom>
            <a:noFill/>
          </p:spPr>
          <p:txBody>
            <a:bodyPr wrap="none" rtlCol="0">
              <a:spAutoFit/>
            </a:bodyPr>
            <a:lstStyle/>
            <a:p>
              <a:r>
                <a:rPr lang="en-US" sz="2000" dirty="0"/>
                <a:t>Reject H</a:t>
              </a:r>
              <a:r>
                <a:rPr lang="en-US" sz="2000" baseline="-25000" dirty="0"/>
                <a:t>0</a:t>
              </a:r>
            </a:p>
          </p:txBody>
        </p:sp>
        <p:sp>
          <p:nvSpPr>
            <p:cNvPr id="39" name="TextBox 38"/>
            <p:cNvSpPr txBox="1"/>
            <p:nvPr/>
          </p:nvSpPr>
          <p:spPr>
            <a:xfrm>
              <a:off x="3374376" y="5467288"/>
              <a:ext cx="1204625" cy="400110"/>
            </a:xfrm>
            <a:prstGeom prst="rect">
              <a:avLst/>
            </a:prstGeom>
            <a:noFill/>
          </p:spPr>
          <p:txBody>
            <a:bodyPr wrap="none" rtlCol="0">
              <a:spAutoFit/>
            </a:bodyPr>
            <a:lstStyle/>
            <a:p>
              <a:r>
                <a:rPr lang="en-US" sz="2000" dirty="0"/>
                <a:t>Accept H</a:t>
              </a:r>
              <a:r>
                <a:rPr lang="en-US" sz="2000" baseline="-25000" dirty="0"/>
                <a:t>0</a:t>
              </a:r>
            </a:p>
          </p:txBody>
        </p:sp>
        <p:sp>
          <p:nvSpPr>
            <p:cNvPr id="41" name="TextBox 40"/>
            <p:cNvSpPr txBox="1"/>
            <p:nvPr/>
          </p:nvSpPr>
          <p:spPr>
            <a:xfrm>
              <a:off x="3707223" y="3867088"/>
              <a:ext cx="538930" cy="400110"/>
            </a:xfrm>
            <a:prstGeom prst="rect">
              <a:avLst/>
            </a:prstGeom>
            <a:noFill/>
          </p:spPr>
          <p:txBody>
            <a:bodyPr wrap="none" rtlCol="0">
              <a:spAutoFit/>
            </a:bodyPr>
            <a:lstStyle/>
            <a:p>
              <a:r>
                <a:rPr lang="en-US" sz="2000" dirty="0"/>
                <a:t>1-</a:t>
              </a:r>
              <a:r>
                <a:rPr lang="el-GR" sz="2000" dirty="0"/>
                <a:t>α</a:t>
              </a:r>
              <a:endParaRPr lang="en-US" sz="2000" dirty="0"/>
            </a:p>
          </p:txBody>
        </p:sp>
        <p:cxnSp>
          <p:nvCxnSpPr>
            <p:cNvPr id="49" name="Straight Connector 48"/>
            <p:cNvCxnSpPr/>
            <p:nvPr/>
          </p:nvCxnSpPr>
          <p:spPr>
            <a:xfrm rot="16200000" flipH="1">
              <a:off x="4640326" y="5210142"/>
              <a:ext cx="1314514" cy="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410201" y="5467288"/>
              <a:ext cx="1137171" cy="400110"/>
            </a:xfrm>
            <a:prstGeom prst="rect">
              <a:avLst/>
            </a:prstGeom>
            <a:noFill/>
          </p:spPr>
          <p:txBody>
            <a:bodyPr wrap="none" rtlCol="0">
              <a:spAutoFit/>
            </a:bodyPr>
            <a:lstStyle/>
            <a:p>
              <a:r>
                <a:rPr lang="en-US" sz="2000" dirty="0"/>
                <a:t>Reject H</a:t>
              </a:r>
              <a:r>
                <a:rPr lang="en-US" sz="2000" baseline="-25000" dirty="0"/>
                <a:t>0</a:t>
              </a:r>
            </a:p>
          </p:txBody>
        </p:sp>
        <p:sp>
          <p:nvSpPr>
            <p:cNvPr id="58" name="TextBox 57"/>
            <p:cNvSpPr txBox="1"/>
            <p:nvPr/>
          </p:nvSpPr>
          <p:spPr>
            <a:xfrm>
              <a:off x="5307632" y="5010088"/>
              <a:ext cx="559769" cy="400110"/>
            </a:xfrm>
            <a:prstGeom prst="rect">
              <a:avLst/>
            </a:prstGeom>
            <a:noFill/>
          </p:spPr>
          <p:txBody>
            <a:bodyPr wrap="none" rtlCol="0">
              <a:spAutoFit/>
            </a:bodyPr>
            <a:lstStyle/>
            <a:p>
              <a:r>
                <a:rPr lang="el-GR" sz="2000" dirty="0"/>
                <a:t>α</a:t>
              </a:r>
              <a:r>
                <a:rPr lang="en-US" sz="2000" dirty="0"/>
                <a:t>/2</a:t>
              </a:r>
            </a:p>
          </p:txBody>
        </p:sp>
      </p:grpSp>
      <p:sp>
        <p:nvSpPr>
          <p:cNvPr id="3" name="TextBox 2">
            <a:extLst>
              <a:ext uri="{FF2B5EF4-FFF2-40B4-BE49-F238E27FC236}">
                <a16:creationId xmlns:a16="http://schemas.microsoft.com/office/drawing/2014/main" id="{E12A282E-AFFC-4416-B75F-4A5325E13A93}"/>
              </a:ext>
            </a:extLst>
          </p:cNvPr>
          <p:cNvSpPr txBox="1"/>
          <p:nvPr/>
        </p:nvSpPr>
        <p:spPr>
          <a:xfrm>
            <a:off x="7136517" y="1457385"/>
            <a:ext cx="4230466" cy="4524315"/>
          </a:xfrm>
          <a:prstGeom prst="rect">
            <a:avLst/>
          </a:prstGeom>
          <a:noFill/>
        </p:spPr>
        <p:txBody>
          <a:bodyPr wrap="square" rtlCol="0">
            <a:spAutoFit/>
          </a:bodyPr>
          <a:lstStyle/>
          <a:p>
            <a:r>
              <a:rPr lang="en-US" sz="2400" dirty="0">
                <a:solidFill>
                  <a:schemeClr val="accent1"/>
                </a:solidFill>
              </a:rPr>
              <a:t>An arbitrary alpha (significance) level is chosen. For example, p=0.05. </a:t>
            </a:r>
          </a:p>
          <a:p>
            <a:endParaRPr lang="en-US" sz="2400" dirty="0">
              <a:solidFill>
                <a:schemeClr val="accent1"/>
              </a:solidFill>
            </a:endParaRPr>
          </a:p>
          <a:p>
            <a:r>
              <a:rPr lang="en-US" sz="2400" dirty="0">
                <a:solidFill>
                  <a:schemeClr val="accent1"/>
                </a:solidFill>
              </a:rPr>
              <a:t>A test statistic is calculated from the sample (e.g., t-statistic, chi-square). </a:t>
            </a:r>
          </a:p>
          <a:p>
            <a:endParaRPr lang="en-US" sz="2400" dirty="0">
              <a:solidFill>
                <a:schemeClr val="accent1"/>
              </a:solidFill>
            </a:endParaRPr>
          </a:p>
          <a:p>
            <a:r>
              <a:rPr lang="en-US" sz="2400" dirty="0">
                <a:solidFill>
                  <a:schemeClr val="accent1"/>
                </a:solidFill>
              </a:rPr>
              <a:t>If the likelihood of the value of the test statistic arising under H</a:t>
            </a:r>
            <a:r>
              <a:rPr lang="en-US" sz="2400" baseline="-25000" dirty="0">
                <a:solidFill>
                  <a:schemeClr val="accent1"/>
                </a:solidFill>
              </a:rPr>
              <a:t>0</a:t>
            </a:r>
            <a:r>
              <a:rPr lang="en-US" sz="2400" dirty="0">
                <a:solidFill>
                  <a:schemeClr val="accent1"/>
                </a:solidFill>
              </a:rPr>
              <a:t> is smaller than alpha, the null hypothesis is rejected.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F4C7B-006A-4241-A554-1827F52B0F3B}"/>
              </a:ext>
            </a:extLst>
          </p:cNvPr>
          <p:cNvSpPr>
            <a:spLocks noGrp="1"/>
          </p:cNvSpPr>
          <p:nvPr>
            <p:ph type="title"/>
          </p:nvPr>
        </p:nvSpPr>
        <p:spPr/>
        <p:txBody>
          <a:bodyPr/>
          <a:lstStyle/>
          <a:p>
            <a:r>
              <a:rPr lang="en-US" dirty="0"/>
              <a:t>The problem with null hypothesis significance testing (NHST)</a:t>
            </a:r>
          </a:p>
        </p:txBody>
      </p:sp>
      <p:sp>
        <p:nvSpPr>
          <p:cNvPr id="5" name="Text Placeholder 4">
            <a:extLst>
              <a:ext uri="{FF2B5EF4-FFF2-40B4-BE49-F238E27FC236}">
                <a16:creationId xmlns:a16="http://schemas.microsoft.com/office/drawing/2014/main" id="{7E650C10-68D5-45BA-9F72-E04B354B4E82}"/>
              </a:ext>
            </a:extLst>
          </p:cNvPr>
          <p:cNvSpPr>
            <a:spLocks noGrp="1"/>
          </p:cNvSpPr>
          <p:nvPr>
            <p:ph type="body" idx="1"/>
          </p:nvPr>
        </p:nvSpPr>
        <p:spPr/>
        <p:txBody>
          <a:bodyPr/>
          <a:lstStyle/>
          <a:p>
            <a:r>
              <a:rPr lang="en-US" dirty="0"/>
              <a:t>Cohen, 1994 and many others… </a:t>
            </a:r>
          </a:p>
        </p:txBody>
      </p:sp>
    </p:spTree>
    <p:extLst>
      <p:ext uri="{BB962C8B-B14F-4D97-AF65-F5344CB8AC3E}">
        <p14:creationId xmlns:p14="http://schemas.microsoft.com/office/powerpoint/2010/main" val="4063995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8B4D-18B6-408D-BCBC-1738F6AE0631}"/>
              </a:ext>
            </a:extLst>
          </p:cNvPr>
          <p:cNvSpPr>
            <a:spLocks noGrp="1"/>
          </p:cNvSpPr>
          <p:nvPr>
            <p:ph type="title"/>
          </p:nvPr>
        </p:nvSpPr>
        <p:spPr/>
        <p:txBody>
          <a:bodyPr/>
          <a:lstStyle/>
          <a:p>
            <a:r>
              <a:rPr lang="en-US" dirty="0"/>
              <a:t>What's wrong with NHST?</a:t>
            </a:r>
          </a:p>
        </p:txBody>
      </p:sp>
      <p:sp>
        <p:nvSpPr>
          <p:cNvPr id="3" name="Content Placeholder 2">
            <a:extLst>
              <a:ext uri="{FF2B5EF4-FFF2-40B4-BE49-F238E27FC236}">
                <a16:creationId xmlns:a16="http://schemas.microsoft.com/office/drawing/2014/main" id="{3D1B1000-8C92-4E1B-80ED-D6E9E6F15AA0}"/>
              </a:ext>
            </a:extLst>
          </p:cNvPr>
          <p:cNvSpPr>
            <a:spLocks noGrp="1"/>
          </p:cNvSpPr>
          <p:nvPr>
            <p:ph idx="1"/>
          </p:nvPr>
        </p:nvSpPr>
        <p:spPr/>
        <p:txBody>
          <a:bodyPr anchor="ctr"/>
          <a:lstStyle/>
          <a:p>
            <a:pPr marL="0" indent="0" algn="ctr">
              <a:buNone/>
            </a:pPr>
            <a:r>
              <a:rPr lang="en-US" dirty="0"/>
              <a:t>To cite Cohen: </a:t>
            </a:r>
          </a:p>
          <a:p>
            <a:pPr marL="0" indent="0" algn="ctr">
              <a:buNone/>
            </a:pPr>
            <a:r>
              <a:rPr lang="en-US" sz="3600" dirty="0">
                <a:solidFill>
                  <a:schemeClr val="accent1"/>
                </a:solidFill>
              </a:rPr>
              <a:t>“</a:t>
            </a:r>
            <a:r>
              <a:rPr lang="en-US" sz="3600" i="1" dirty="0">
                <a:solidFill>
                  <a:schemeClr val="accent1"/>
                </a:solidFill>
              </a:rPr>
              <a:t>Well, among many other things, it does not tell us what we want to know, and we so much want to know what we want to know that, out of desperation, we nevertheless believe that it does!</a:t>
            </a:r>
            <a:r>
              <a:rPr lang="en-US" sz="3600" dirty="0">
                <a:solidFill>
                  <a:schemeClr val="accent1"/>
                </a:solidFill>
              </a:rPr>
              <a:t>”</a:t>
            </a:r>
          </a:p>
        </p:txBody>
      </p:sp>
    </p:spTree>
    <p:extLst>
      <p:ext uri="{BB962C8B-B14F-4D97-AF65-F5344CB8AC3E}">
        <p14:creationId xmlns:p14="http://schemas.microsoft.com/office/powerpoint/2010/main" val="712497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F805-074D-4C81-AD77-934C710AACA2}"/>
              </a:ext>
            </a:extLst>
          </p:cNvPr>
          <p:cNvSpPr>
            <a:spLocks noGrp="1"/>
          </p:cNvSpPr>
          <p:nvPr>
            <p:ph type="title"/>
          </p:nvPr>
        </p:nvSpPr>
        <p:spPr/>
        <p:txBody>
          <a:bodyPr/>
          <a:lstStyle/>
          <a:p>
            <a:r>
              <a:rPr lang="en-US" dirty="0"/>
              <a:t>So, what does NHST tell us? </a:t>
            </a:r>
          </a:p>
        </p:txBody>
      </p:sp>
      <p:sp>
        <p:nvSpPr>
          <p:cNvPr id="3" name="Content Placeholder 2">
            <a:extLst>
              <a:ext uri="{FF2B5EF4-FFF2-40B4-BE49-F238E27FC236}">
                <a16:creationId xmlns:a16="http://schemas.microsoft.com/office/drawing/2014/main" id="{CD75ADA6-850B-433A-B89B-97A6E03009D0}"/>
              </a:ext>
            </a:extLst>
          </p:cNvPr>
          <p:cNvSpPr>
            <a:spLocks noGrp="1"/>
          </p:cNvSpPr>
          <p:nvPr>
            <p:ph idx="1"/>
          </p:nvPr>
        </p:nvSpPr>
        <p:spPr/>
        <p:txBody>
          <a:bodyPr>
            <a:normAutofit/>
          </a:bodyPr>
          <a:lstStyle/>
          <a:p>
            <a:pPr marL="0" indent="0">
              <a:buNone/>
            </a:pPr>
            <a:r>
              <a:rPr lang="en-US" sz="3600" dirty="0">
                <a:solidFill>
                  <a:schemeClr val="accent1"/>
                </a:solidFill>
              </a:rPr>
              <a:t>P(D|H</a:t>
            </a:r>
            <a:r>
              <a:rPr lang="en-US" sz="3600" baseline="-25000" dirty="0">
                <a:solidFill>
                  <a:schemeClr val="accent1"/>
                </a:solidFill>
              </a:rPr>
              <a:t>0</a:t>
            </a:r>
            <a:r>
              <a:rPr lang="en-US" sz="3600" dirty="0">
                <a:solidFill>
                  <a:schemeClr val="accent1"/>
                </a:solidFill>
              </a:rPr>
              <a:t>): 	Given that H</a:t>
            </a:r>
            <a:r>
              <a:rPr lang="en-US" sz="3600" baseline="-25000" dirty="0">
                <a:solidFill>
                  <a:schemeClr val="accent1"/>
                </a:solidFill>
              </a:rPr>
              <a:t>0</a:t>
            </a:r>
            <a:r>
              <a:rPr lang="en-US" sz="3600" dirty="0">
                <a:solidFill>
                  <a:schemeClr val="accent1"/>
                </a:solidFill>
              </a:rPr>
              <a:t> is true, what is the probability 			of these (or more extreme) data? </a:t>
            </a:r>
          </a:p>
          <a:p>
            <a:pPr marL="0" indent="0">
              <a:buNone/>
            </a:pPr>
            <a:endParaRPr lang="en-US" sz="3600" dirty="0">
              <a:solidFill>
                <a:schemeClr val="accent1"/>
              </a:solidFill>
            </a:endParaRPr>
          </a:p>
          <a:p>
            <a:pPr marL="0" indent="0">
              <a:buNone/>
            </a:pPr>
            <a:r>
              <a:rPr lang="en-US" sz="3600" dirty="0"/>
              <a:t>This logic is equivalent to the following: </a:t>
            </a:r>
          </a:p>
          <a:p>
            <a:r>
              <a:rPr lang="en-US" sz="2400" dirty="0"/>
              <a:t>If a person </a:t>
            </a:r>
            <a:r>
              <a:rPr lang="en-US" sz="2400" u="sng" dirty="0"/>
              <a:t>is an American</a:t>
            </a:r>
            <a:r>
              <a:rPr lang="en-US" sz="2400" dirty="0"/>
              <a:t>, then he is </a:t>
            </a:r>
            <a:r>
              <a:rPr lang="en-US" sz="2400" u="sng" dirty="0"/>
              <a:t>probably not a member of Congress</a:t>
            </a:r>
            <a:r>
              <a:rPr lang="en-US" sz="2400" dirty="0"/>
              <a:t>.</a:t>
            </a:r>
          </a:p>
          <a:p>
            <a:r>
              <a:rPr lang="en-US" sz="2400" dirty="0"/>
              <a:t>This person </a:t>
            </a:r>
            <a:r>
              <a:rPr lang="en-US" sz="2400" u="sng" dirty="0"/>
              <a:t>is a member of Congress</a:t>
            </a:r>
            <a:r>
              <a:rPr lang="en-US" sz="2400" dirty="0"/>
              <a:t>. </a:t>
            </a:r>
          </a:p>
          <a:p>
            <a:r>
              <a:rPr lang="en-US" sz="2400" dirty="0"/>
              <a:t>Therefore, he is </a:t>
            </a:r>
            <a:r>
              <a:rPr lang="en-US" sz="2400" u="sng" dirty="0"/>
              <a:t>probably not an American</a:t>
            </a:r>
            <a:r>
              <a:rPr lang="en-US" sz="2400" dirty="0"/>
              <a:t>.</a:t>
            </a:r>
            <a:endParaRPr lang="en-US" sz="3600" dirty="0">
              <a:solidFill>
                <a:schemeClr val="accent1"/>
              </a:solidFill>
            </a:endParaRPr>
          </a:p>
        </p:txBody>
      </p:sp>
    </p:spTree>
    <p:extLst>
      <p:ext uri="{BB962C8B-B14F-4D97-AF65-F5344CB8AC3E}">
        <p14:creationId xmlns:p14="http://schemas.microsoft.com/office/powerpoint/2010/main" val="319457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F805-074D-4C81-AD77-934C710AACA2}"/>
              </a:ext>
            </a:extLst>
          </p:cNvPr>
          <p:cNvSpPr>
            <a:spLocks noGrp="1"/>
          </p:cNvSpPr>
          <p:nvPr>
            <p:ph type="title"/>
          </p:nvPr>
        </p:nvSpPr>
        <p:spPr/>
        <p:txBody>
          <a:bodyPr/>
          <a:lstStyle/>
          <a:p>
            <a:r>
              <a:rPr lang="en-US" dirty="0"/>
              <a:t>So, what does NHST tell us? </a:t>
            </a:r>
          </a:p>
        </p:txBody>
      </p:sp>
      <p:sp>
        <p:nvSpPr>
          <p:cNvPr id="3" name="Content Placeholder 2">
            <a:extLst>
              <a:ext uri="{FF2B5EF4-FFF2-40B4-BE49-F238E27FC236}">
                <a16:creationId xmlns:a16="http://schemas.microsoft.com/office/drawing/2014/main" id="{CD75ADA6-850B-433A-B89B-97A6E03009D0}"/>
              </a:ext>
            </a:extLst>
          </p:cNvPr>
          <p:cNvSpPr>
            <a:spLocks noGrp="1"/>
          </p:cNvSpPr>
          <p:nvPr>
            <p:ph idx="1"/>
          </p:nvPr>
        </p:nvSpPr>
        <p:spPr/>
        <p:txBody>
          <a:bodyPr>
            <a:normAutofit/>
          </a:bodyPr>
          <a:lstStyle/>
          <a:p>
            <a:pPr marL="0" indent="0">
              <a:buNone/>
            </a:pPr>
            <a:r>
              <a:rPr lang="en-US" sz="3600" dirty="0">
                <a:solidFill>
                  <a:schemeClr val="accent1"/>
                </a:solidFill>
              </a:rPr>
              <a:t>P(D|H</a:t>
            </a:r>
            <a:r>
              <a:rPr lang="en-US" sz="3600" baseline="-25000" dirty="0">
                <a:solidFill>
                  <a:schemeClr val="accent1"/>
                </a:solidFill>
              </a:rPr>
              <a:t>0</a:t>
            </a:r>
            <a:r>
              <a:rPr lang="en-US" sz="3600" dirty="0">
                <a:solidFill>
                  <a:schemeClr val="accent1"/>
                </a:solidFill>
              </a:rPr>
              <a:t>): 	Given that H</a:t>
            </a:r>
            <a:r>
              <a:rPr lang="en-US" sz="3600" baseline="-25000" dirty="0">
                <a:solidFill>
                  <a:schemeClr val="accent1"/>
                </a:solidFill>
              </a:rPr>
              <a:t>0</a:t>
            </a:r>
            <a:r>
              <a:rPr lang="en-US" sz="3600" dirty="0">
                <a:solidFill>
                  <a:schemeClr val="accent1"/>
                </a:solidFill>
              </a:rPr>
              <a:t> is true, what is the probability 			of these (or more extreme) data? </a:t>
            </a:r>
          </a:p>
          <a:p>
            <a:pPr marL="0" indent="0">
              <a:buNone/>
            </a:pPr>
            <a:endParaRPr lang="en-US" sz="3600" dirty="0">
              <a:solidFill>
                <a:schemeClr val="accent1"/>
              </a:solidFill>
            </a:endParaRPr>
          </a:p>
          <a:p>
            <a:pPr marL="0" indent="0">
              <a:buNone/>
            </a:pPr>
            <a:r>
              <a:rPr lang="en-US" sz="3600" dirty="0"/>
              <a:t>This logic is equivalent to the following: </a:t>
            </a:r>
          </a:p>
          <a:p>
            <a:r>
              <a:rPr lang="en-US" sz="2400" dirty="0"/>
              <a:t>If the </a:t>
            </a:r>
            <a:r>
              <a:rPr lang="en-US" sz="2400" u="sng" dirty="0"/>
              <a:t>null hypothesis </a:t>
            </a:r>
            <a:r>
              <a:rPr lang="en-US" sz="2400" dirty="0"/>
              <a:t>is true, then this </a:t>
            </a:r>
            <a:r>
              <a:rPr lang="en-US" sz="2400" u="sng" dirty="0"/>
              <a:t>data is improbable</a:t>
            </a:r>
            <a:r>
              <a:rPr lang="en-US" sz="2400" dirty="0"/>
              <a:t>. </a:t>
            </a:r>
          </a:p>
          <a:p>
            <a:r>
              <a:rPr lang="en-US" sz="2400" dirty="0"/>
              <a:t>This </a:t>
            </a:r>
            <a:r>
              <a:rPr lang="en-US" sz="2400" u="sng" dirty="0"/>
              <a:t>data has occurred</a:t>
            </a:r>
            <a:r>
              <a:rPr lang="en-US" sz="2400" dirty="0"/>
              <a:t>. </a:t>
            </a:r>
          </a:p>
          <a:p>
            <a:r>
              <a:rPr lang="en-US" sz="2400" dirty="0"/>
              <a:t>Therefore, the </a:t>
            </a:r>
            <a:r>
              <a:rPr lang="en-US" sz="2400" u="sng" dirty="0"/>
              <a:t>null hypothesis is probably not true</a:t>
            </a:r>
            <a:r>
              <a:rPr lang="en-US" sz="2400" dirty="0"/>
              <a:t>. </a:t>
            </a:r>
            <a:endParaRPr lang="en-US" sz="3600" dirty="0">
              <a:solidFill>
                <a:schemeClr val="accent1"/>
              </a:solidFill>
            </a:endParaRPr>
          </a:p>
        </p:txBody>
      </p:sp>
    </p:spTree>
    <p:extLst>
      <p:ext uri="{BB962C8B-B14F-4D97-AF65-F5344CB8AC3E}">
        <p14:creationId xmlns:p14="http://schemas.microsoft.com/office/powerpoint/2010/main" val="4233196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probability</a:t>
            </a:r>
          </a:p>
        </p:txBody>
      </p:sp>
      <p:sp>
        <p:nvSpPr>
          <p:cNvPr id="3" name="Content Placeholder 2"/>
          <p:cNvSpPr>
            <a:spLocks noGrp="1"/>
          </p:cNvSpPr>
          <p:nvPr>
            <p:ph sz="quarter" idx="1"/>
          </p:nvPr>
        </p:nvSpPr>
        <p:spPr/>
        <p:txBody>
          <a:bodyPr/>
          <a:lstStyle/>
          <a:p>
            <a:r>
              <a:rPr lang="en-US" dirty="0"/>
              <a:t>To calculate probability, we need to define</a:t>
            </a:r>
          </a:p>
          <a:p>
            <a:pPr lvl="1"/>
            <a:r>
              <a:rPr lang="en-US" dirty="0"/>
              <a:t>Sample space: list of all possible outcomes</a:t>
            </a:r>
          </a:p>
          <a:p>
            <a:pPr lvl="1"/>
            <a:r>
              <a:rPr lang="en-US" dirty="0"/>
              <a:t>Event: any potential subset of the sample space</a:t>
            </a:r>
          </a:p>
          <a:p>
            <a:pPr lvl="1"/>
            <a:endParaRPr lang="en-US" dirty="0"/>
          </a:p>
          <a:p>
            <a:r>
              <a:rPr lang="en-US" dirty="0"/>
              <a:t>Example: Rolling dice</a:t>
            </a:r>
          </a:p>
          <a:p>
            <a:pPr lvl="1"/>
            <a:r>
              <a:rPr lang="en-US" dirty="0"/>
              <a:t>Sample space: 6 possible outcomes</a:t>
            </a:r>
          </a:p>
          <a:p>
            <a:pPr lvl="1"/>
            <a:r>
              <a:rPr lang="en-US" dirty="0"/>
              <a:t>Event: Result is greater than 2</a:t>
            </a:r>
          </a:p>
          <a:p>
            <a:r>
              <a:rPr lang="en-US" dirty="0"/>
              <a:t>Notation: </a:t>
            </a:r>
          </a:p>
          <a:p>
            <a:pPr lvl="1"/>
            <a:r>
              <a:rPr lang="en-US" dirty="0"/>
              <a:t>Pr[result &gt; 2] = 4/6</a:t>
            </a:r>
          </a:p>
        </p:txBody>
      </p:sp>
      <p:grpSp>
        <p:nvGrpSpPr>
          <p:cNvPr id="4" name="Group 3">
            <a:extLst>
              <a:ext uri="{FF2B5EF4-FFF2-40B4-BE49-F238E27FC236}">
                <a16:creationId xmlns:a16="http://schemas.microsoft.com/office/drawing/2014/main" id="{D3E926E1-36E6-43E4-BB5D-D7D68A31F47E}"/>
              </a:ext>
            </a:extLst>
          </p:cNvPr>
          <p:cNvGrpSpPr/>
          <p:nvPr/>
        </p:nvGrpSpPr>
        <p:grpSpPr>
          <a:xfrm>
            <a:off x="7665721" y="3207689"/>
            <a:ext cx="3322479" cy="2585836"/>
            <a:chOff x="6934201" y="3581400"/>
            <a:chExt cx="3322479" cy="2585836"/>
          </a:xfrm>
        </p:grpSpPr>
        <p:pic>
          <p:nvPicPr>
            <p:cNvPr id="1026" name="Picture 2"/>
            <p:cNvPicPr>
              <a:picLocks noChangeAspect="1" noChangeArrowheads="1"/>
            </p:cNvPicPr>
            <p:nvPr/>
          </p:nvPicPr>
          <p:blipFill>
            <a:blip r:embed="rId2" cstate="print"/>
            <a:srcRect/>
            <a:stretch>
              <a:fillRect/>
            </a:stretch>
          </p:blipFill>
          <p:spPr bwMode="auto">
            <a:xfrm>
              <a:off x="6934201" y="3962400"/>
              <a:ext cx="3254253" cy="2204836"/>
            </a:xfrm>
            <a:prstGeom prst="rect">
              <a:avLst/>
            </a:prstGeom>
            <a:noFill/>
            <a:ln w="9525">
              <a:noFill/>
              <a:miter lim="800000"/>
              <a:headEnd/>
              <a:tailEnd/>
            </a:ln>
          </p:spPr>
        </p:pic>
        <p:sp>
          <p:nvSpPr>
            <p:cNvPr id="5" name="TextBox 4"/>
            <p:cNvSpPr txBox="1"/>
            <p:nvPr/>
          </p:nvSpPr>
          <p:spPr>
            <a:xfrm>
              <a:off x="8763001" y="3581400"/>
              <a:ext cx="1493679" cy="369332"/>
            </a:xfrm>
            <a:prstGeom prst="rect">
              <a:avLst/>
            </a:prstGeom>
            <a:noFill/>
          </p:spPr>
          <p:txBody>
            <a:bodyPr wrap="none" rtlCol="0">
              <a:spAutoFit/>
            </a:bodyPr>
            <a:lstStyle/>
            <a:p>
              <a:r>
                <a:rPr lang="en-US" dirty="0"/>
                <a:t>Venn Diagram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586C-9568-4B09-B023-C47B9FA86564}"/>
              </a:ext>
            </a:extLst>
          </p:cNvPr>
          <p:cNvSpPr>
            <a:spLocks noGrp="1"/>
          </p:cNvSpPr>
          <p:nvPr>
            <p:ph type="title"/>
          </p:nvPr>
        </p:nvSpPr>
        <p:spPr/>
        <p:txBody>
          <a:bodyPr/>
          <a:lstStyle/>
          <a:p>
            <a:r>
              <a:rPr lang="en-US" dirty="0"/>
              <a:t>What do we really want to know?</a:t>
            </a:r>
          </a:p>
        </p:txBody>
      </p:sp>
      <p:sp>
        <p:nvSpPr>
          <p:cNvPr id="3" name="Content Placeholder 2">
            <a:extLst>
              <a:ext uri="{FF2B5EF4-FFF2-40B4-BE49-F238E27FC236}">
                <a16:creationId xmlns:a16="http://schemas.microsoft.com/office/drawing/2014/main" id="{B48B61C3-B86F-4996-BD51-A79CBE7665AA}"/>
              </a:ext>
            </a:extLst>
          </p:cNvPr>
          <p:cNvSpPr>
            <a:spLocks noGrp="1"/>
          </p:cNvSpPr>
          <p:nvPr>
            <p:ph idx="1"/>
          </p:nvPr>
        </p:nvSpPr>
        <p:spPr/>
        <p:txBody>
          <a:bodyPr>
            <a:normAutofit/>
          </a:bodyPr>
          <a:lstStyle/>
          <a:p>
            <a:pPr marL="0" indent="0">
              <a:buNone/>
            </a:pPr>
            <a:r>
              <a:rPr lang="en-US" sz="3600" dirty="0">
                <a:solidFill>
                  <a:schemeClr val="accent1"/>
                </a:solidFill>
              </a:rPr>
              <a:t>P(H</a:t>
            </a:r>
            <a:r>
              <a:rPr lang="en-US" sz="3600" baseline="-25000" dirty="0">
                <a:solidFill>
                  <a:schemeClr val="accent1"/>
                </a:solidFill>
              </a:rPr>
              <a:t>0</a:t>
            </a:r>
            <a:r>
              <a:rPr lang="en-US" sz="3600" dirty="0">
                <a:solidFill>
                  <a:schemeClr val="accent1"/>
                </a:solidFill>
              </a:rPr>
              <a:t>|D): 	Given that data, what is the probability 			of the null hypothesis being true? </a:t>
            </a:r>
          </a:p>
          <a:p>
            <a:endParaRPr lang="en-US" sz="3600" dirty="0"/>
          </a:p>
          <a:p>
            <a:pPr marL="0" indent="0">
              <a:buNone/>
            </a:pPr>
            <a:r>
              <a:rPr lang="en-US" sz="3600" dirty="0"/>
              <a:t>We want to reject the null hypothesis if it is unlikely to be true given the data. This probability can only be calculated from P(H</a:t>
            </a:r>
            <a:r>
              <a:rPr lang="en-US" sz="3600" baseline="-25000" dirty="0"/>
              <a:t>0</a:t>
            </a:r>
            <a:r>
              <a:rPr lang="en-US" sz="3600" dirty="0"/>
              <a:t>), the probability of the null hypothesis a priori, using </a:t>
            </a:r>
            <a:r>
              <a:rPr lang="en-US" sz="3600" dirty="0">
                <a:solidFill>
                  <a:schemeClr val="accent1"/>
                </a:solidFill>
              </a:rPr>
              <a:t>Bayes’ Theorem</a:t>
            </a:r>
            <a:r>
              <a:rPr lang="en-US" sz="3600" dirty="0"/>
              <a:t>. </a:t>
            </a:r>
          </a:p>
        </p:txBody>
      </p:sp>
    </p:spTree>
    <p:extLst>
      <p:ext uri="{BB962C8B-B14F-4D97-AF65-F5344CB8AC3E}">
        <p14:creationId xmlns:p14="http://schemas.microsoft.com/office/powerpoint/2010/main" val="3296807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8551-8F6B-480A-8379-2F479ECF36A4}"/>
              </a:ext>
            </a:extLst>
          </p:cNvPr>
          <p:cNvSpPr>
            <a:spLocks noGrp="1"/>
          </p:cNvSpPr>
          <p:nvPr>
            <p:ph type="title"/>
          </p:nvPr>
        </p:nvSpPr>
        <p:spPr/>
        <p:txBody>
          <a:bodyPr/>
          <a:lstStyle/>
          <a:p>
            <a:r>
              <a:rPr lang="en-US" dirty="0"/>
              <a:t>But what if we do not know P(H</a:t>
            </a:r>
            <a:r>
              <a:rPr lang="en-US" baseline="-25000" dirty="0"/>
              <a:t>0</a:t>
            </a:r>
            <a:r>
              <a:rPr lang="en-US" dirty="0"/>
              <a:t>)</a:t>
            </a:r>
          </a:p>
        </p:txBody>
      </p:sp>
      <p:sp>
        <p:nvSpPr>
          <p:cNvPr id="3" name="Content Placeholder 2">
            <a:extLst>
              <a:ext uri="{FF2B5EF4-FFF2-40B4-BE49-F238E27FC236}">
                <a16:creationId xmlns:a16="http://schemas.microsoft.com/office/drawing/2014/main" id="{91C6C10D-F915-4A55-838E-BB91872FE140}"/>
              </a:ext>
            </a:extLst>
          </p:cNvPr>
          <p:cNvSpPr>
            <a:spLocks noGrp="1"/>
          </p:cNvSpPr>
          <p:nvPr>
            <p:ph idx="1"/>
          </p:nvPr>
        </p:nvSpPr>
        <p:spPr/>
        <p:txBody>
          <a:bodyPr>
            <a:normAutofit/>
          </a:bodyPr>
          <a:lstStyle/>
          <a:p>
            <a:r>
              <a:rPr lang="en-US" sz="3600" dirty="0"/>
              <a:t>Bayesian statistics uses a distribution of prior probabilities for our null hypothesis, called the </a:t>
            </a:r>
            <a:r>
              <a:rPr lang="en-US" sz="3600" b="1" dirty="0">
                <a:solidFill>
                  <a:schemeClr val="accent1"/>
                </a:solidFill>
              </a:rPr>
              <a:t>prior distribution</a:t>
            </a:r>
            <a:r>
              <a:rPr lang="en-US" sz="3600" dirty="0"/>
              <a:t>. More about that next week. </a:t>
            </a:r>
          </a:p>
        </p:txBody>
      </p:sp>
    </p:spTree>
    <p:extLst>
      <p:ext uri="{BB962C8B-B14F-4D97-AF65-F5344CB8AC3E}">
        <p14:creationId xmlns:p14="http://schemas.microsoft.com/office/powerpoint/2010/main" val="3678388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FD80-A399-40B5-AD72-5DA658A4A228}"/>
              </a:ext>
            </a:extLst>
          </p:cNvPr>
          <p:cNvSpPr>
            <a:spLocks noGrp="1"/>
          </p:cNvSpPr>
          <p:nvPr>
            <p:ph type="title"/>
          </p:nvPr>
        </p:nvSpPr>
        <p:spPr/>
        <p:txBody>
          <a:bodyPr/>
          <a:lstStyle/>
          <a:p>
            <a:r>
              <a:rPr lang="en-US" dirty="0"/>
              <a:t>The Nil hypothesis</a:t>
            </a:r>
          </a:p>
        </p:txBody>
      </p:sp>
      <p:sp>
        <p:nvSpPr>
          <p:cNvPr id="3" name="Content Placeholder 2">
            <a:extLst>
              <a:ext uri="{FF2B5EF4-FFF2-40B4-BE49-F238E27FC236}">
                <a16:creationId xmlns:a16="http://schemas.microsoft.com/office/drawing/2014/main" id="{DA0D8D92-67A1-4C19-8BA5-D83C7816BF99}"/>
              </a:ext>
            </a:extLst>
          </p:cNvPr>
          <p:cNvSpPr>
            <a:spLocks noGrp="1"/>
          </p:cNvSpPr>
          <p:nvPr>
            <p:ph idx="1"/>
          </p:nvPr>
        </p:nvSpPr>
        <p:spPr/>
        <p:txBody>
          <a:bodyPr>
            <a:normAutofit/>
          </a:bodyPr>
          <a:lstStyle/>
          <a:p>
            <a:r>
              <a:rPr lang="en-US" dirty="0"/>
              <a:t>In most cases, the </a:t>
            </a:r>
            <a:r>
              <a:rPr lang="en-US" dirty="0">
                <a:solidFill>
                  <a:schemeClr val="accent1"/>
                </a:solidFill>
              </a:rPr>
              <a:t>null hypothesis being tested is the complete absence of an effect</a:t>
            </a:r>
            <a:r>
              <a:rPr lang="en-US" dirty="0"/>
              <a:t>, difference, or measurement (e.g., the mean difference is 0, the correlation is 0), rather than testing a specific value (e.g., the correlation is 0.2, the mean difference is 20). </a:t>
            </a:r>
          </a:p>
          <a:p>
            <a:endParaRPr lang="en-US" dirty="0">
              <a:solidFill>
                <a:srgbClr val="C00000"/>
              </a:solidFill>
            </a:endParaRPr>
          </a:p>
          <a:p>
            <a:r>
              <a:rPr lang="en-US" dirty="0">
                <a:solidFill>
                  <a:srgbClr val="C00000"/>
                </a:solidFill>
              </a:rPr>
              <a:t>This NIL HYPOTHESIS is always FALSE! </a:t>
            </a:r>
          </a:p>
          <a:p>
            <a:r>
              <a:rPr lang="en-US" dirty="0">
                <a:solidFill>
                  <a:schemeClr val="accent1"/>
                </a:solidFill>
              </a:rPr>
              <a:t>A difference/effect always exists, for some decimal place! </a:t>
            </a:r>
          </a:p>
          <a:p>
            <a:pPr marL="0" indent="0" algn="r">
              <a:buNone/>
            </a:pPr>
            <a:r>
              <a:rPr lang="en-US" dirty="0"/>
              <a:t>	"</a:t>
            </a:r>
            <a:r>
              <a:rPr lang="en-US" i="1" dirty="0"/>
              <a:t>It is foolish to ask 'Are the effects of A and B different?' They are always different—for some decimal place</a:t>
            </a:r>
            <a:r>
              <a:rPr lang="en-US" dirty="0"/>
              <a:t>“ (Tukey, 1991)</a:t>
            </a:r>
            <a:endParaRPr lang="en-US" dirty="0">
              <a:solidFill>
                <a:schemeClr val="accent1"/>
              </a:solidFill>
            </a:endParaRPr>
          </a:p>
        </p:txBody>
      </p:sp>
    </p:spTree>
    <p:extLst>
      <p:ext uri="{BB962C8B-B14F-4D97-AF65-F5344CB8AC3E}">
        <p14:creationId xmlns:p14="http://schemas.microsoft.com/office/powerpoint/2010/main" val="3379513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24F4-EA83-4DA7-9CB0-BAF3EA9C585F}"/>
              </a:ext>
            </a:extLst>
          </p:cNvPr>
          <p:cNvSpPr>
            <a:spLocks noGrp="1"/>
          </p:cNvSpPr>
          <p:nvPr>
            <p:ph type="title"/>
          </p:nvPr>
        </p:nvSpPr>
        <p:spPr/>
        <p:txBody>
          <a:bodyPr/>
          <a:lstStyle/>
          <a:p>
            <a:r>
              <a:rPr lang="en-US" dirty="0"/>
              <a:t>What’s the point? </a:t>
            </a:r>
          </a:p>
        </p:txBody>
      </p:sp>
      <p:sp>
        <p:nvSpPr>
          <p:cNvPr id="3" name="Content Placeholder 2">
            <a:extLst>
              <a:ext uri="{FF2B5EF4-FFF2-40B4-BE49-F238E27FC236}">
                <a16:creationId xmlns:a16="http://schemas.microsoft.com/office/drawing/2014/main" id="{78357593-EA02-4A92-B1B1-B65DEE952184}"/>
              </a:ext>
            </a:extLst>
          </p:cNvPr>
          <p:cNvSpPr>
            <a:spLocks noGrp="1"/>
          </p:cNvSpPr>
          <p:nvPr>
            <p:ph idx="1"/>
          </p:nvPr>
        </p:nvSpPr>
        <p:spPr/>
        <p:txBody>
          <a:bodyPr>
            <a:normAutofit/>
          </a:bodyPr>
          <a:lstStyle/>
          <a:p>
            <a:pPr marL="0" indent="0">
              <a:buNone/>
            </a:pPr>
            <a:r>
              <a:rPr lang="en-US" sz="3200" dirty="0"/>
              <a:t>“</a:t>
            </a:r>
            <a:r>
              <a:rPr lang="en-US" sz="3200" i="1" dirty="0"/>
              <a:t>Statistical significance testing can involve a tautological logic in which tired researchers, having collected data on hundreds of subjects, then, conduct a statistical test to evaluate whether there were a lot of subjects, which the researchers already know, because they collected the data and know they are tired. This tautology has created considerable damage as regards the cumulation of knowledge.</a:t>
            </a:r>
            <a:r>
              <a:rPr lang="en-US" sz="3200" dirty="0"/>
              <a:t>” (Thompson, 1992). </a:t>
            </a:r>
          </a:p>
        </p:txBody>
      </p:sp>
    </p:spTree>
    <p:extLst>
      <p:ext uri="{BB962C8B-B14F-4D97-AF65-F5344CB8AC3E}">
        <p14:creationId xmlns:p14="http://schemas.microsoft.com/office/powerpoint/2010/main" val="215732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450B-C104-40A6-81E2-A5D9C0302DB8}"/>
              </a:ext>
            </a:extLst>
          </p:cNvPr>
          <p:cNvSpPr>
            <a:spLocks noGrp="1"/>
          </p:cNvSpPr>
          <p:nvPr>
            <p:ph type="title"/>
          </p:nvPr>
        </p:nvSpPr>
        <p:spPr/>
        <p:txBody>
          <a:bodyPr/>
          <a:lstStyle/>
          <a:p>
            <a:r>
              <a:rPr lang="en-US" dirty="0"/>
              <a:t>What to do?</a:t>
            </a:r>
          </a:p>
        </p:txBody>
      </p:sp>
      <p:sp>
        <p:nvSpPr>
          <p:cNvPr id="3" name="Content Placeholder 2">
            <a:extLst>
              <a:ext uri="{FF2B5EF4-FFF2-40B4-BE49-F238E27FC236}">
                <a16:creationId xmlns:a16="http://schemas.microsoft.com/office/drawing/2014/main" id="{FB403E1D-0C26-4F3A-B11E-709A362EB8D9}"/>
              </a:ext>
            </a:extLst>
          </p:cNvPr>
          <p:cNvSpPr>
            <a:spLocks noGrp="1"/>
          </p:cNvSpPr>
          <p:nvPr>
            <p:ph idx="1"/>
          </p:nvPr>
        </p:nvSpPr>
        <p:spPr/>
        <p:txBody>
          <a:bodyPr/>
          <a:lstStyle/>
          <a:p>
            <a:r>
              <a:rPr lang="en-US" dirty="0"/>
              <a:t>There is no magic bullet!</a:t>
            </a:r>
          </a:p>
          <a:p>
            <a:r>
              <a:rPr lang="en-US" dirty="0"/>
              <a:t>Exploratory analyses are often more useful than mindless nil hypothesis testing</a:t>
            </a:r>
          </a:p>
          <a:p>
            <a:r>
              <a:rPr lang="en-US" dirty="0"/>
              <a:t>Focus on effect sizes (does this difference matter?) than p-values</a:t>
            </a:r>
          </a:p>
          <a:p>
            <a:endParaRPr lang="en-US" dirty="0"/>
          </a:p>
          <a:p>
            <a:r>
              <a:rPr lang="en-US" dirty="0">
                <a:solidFill>
                  <a:schemeClr val="accent1"/>
                </a:solidFill>
              </a:rPr>
              <a:t>Employ Bayesian statistics and use existing information to inform the probability of our null hypothesis BEFORE testing how likely it is. </a:t>
            </a:r>
          </a:p>
        </p:txBody>
      </p:sp>
    </p:spTree>
    <p:extLst>
      <p:ext uri="{BB962C8B-B14F-4D97-AF65-F5344CB8AC3E}">
        <p14:creationId xmlns:p14="http://schemas.microsoft.com/office/powerpoint/2010/main" val="1396437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9C97-1BFA-41D8-B2AC-EB0C35544DAF}"/>
              </a:ext>
            </a:extLst>
          </p:cNvPr>
          <p:cNvSpPr>
            <a:spLocks noGrp="1"/>
          </p:cNvSpPr>
          <p:nvPr>
            <p:ph type="title"/>
          </p:nvPr>
        </p:nvSpPr>
        <p:spPr/>
        <p:txBody>
          <a:bodyPr/>
          <a:lstStyle/>
          <a:p>
            <a:r>
              <a:rPr lang="en-US" dirty="0"/>
              <a:t>Bayes’ theorem</a:t>
            </a:r>
          </a:p>
        </p:txBody>
      </p:sp>
      <p:sp>
        <p:nvSpPr>
          <p:cNvPr id="3" name="Content Placeholder 2">
            <a:extLst>
              <a:ext uri="{FF2B5EF4-FFF2-40B4-BE49-F238E27FC236}">
                <a16:creationId xmlns:a16="http://schemas.microsoft.com/office/drawing/2014/main" id="{1F9395FD-07A7-4156-9ED0-CB38195ABBC5}"/>
              </a:ext>
            </a:extLst>
          </p:cNvPr>
          <p:cNvSpPr>
            <a:spLocks noGrp="1"/>
          </p:cNvSpPr>
          <p:nvPr>
            <p:ph idx="1"/>
          </p:nvPr>
        </p:nvSpPr>
        <p:spPr/>
        <p:txBody>
          <a:bodyPr/>
          <a:lstStyle/>
          <a:p>
            <a:r>
              <a:rPr lang="en-US" dirty="0"/>
              <a:t>Next week! </a:t>
            </a:r>
          </a:p>
        </p:txBody>
      </p:sp>
    </p:spTree>
    <p:extLst>
      <p:ext uri="{BB962C8B-B14F-4D97-AF65-F5344CB8AC3E}">
        <p14:creationId xmlns:p14="http://schemas.microsoft.com/office/powerpoint/2010/main" val="3848622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Mutually exclusive events</a:t>
            </a:r>
            <a:endParaRPr lang="en-US" dirty="0"/>
          </a:p>
        </p:txBody>
      </p:sp>
      <p:sp>
        <p:nvSpPr>
          <p:cNvPr id="3" name="Content Placeholder 2"/>
          <p:cNvSpPr>
            <a:spLocks noGrp="1"/>
          </p:cNvSpPr>
          <p:nvPr>
            <p:ph sz="quarter" idx="1"/>
          </p:nvPr>
        </p:nvSpPr>
        <p:spPr/>
        <p:txBody>
          <a:bodyPr/>
          <a:lstStyle/>
          <a:p>
            <a:r>
              <a:rPr lang="en-US" dirty="0"/>
              <a:t>Two events are mutually exclusive if they cannot both occur simultaneously</a:t>
            </a:r>
          </a:p>
          <a:p>
            <a:pPr marL="0" indent="0">
              <a:buNone/>
            </a:pPr>
            <a:r>
              <a:rPr lang="en-US" dirty="0"/>
              <a:t>					     </a:t>
            </a:r>
            <a:r>
              <a:rPr lang="en-US" dirty="0" err="1">
                <a:solidFill>
                  <a:schemeClr val="accent1"/>
                </a:solidFill>
              </a:rPr>
              <a:t>Pr</a:t>
            </a:r>
            <a:r>
              <a:rPr lang="en-US" dirty="0">
                <a:solidFill>
                  <a:schemeClr val="accent1"/>
                </a:solidFill>
              </a:rPr>
              <a:t>[rolling 1 AND rolling 2] = 0</a:t>
            </a:r>
          </a:p>
          <a:p>
            <a:endParaRPr lang="en-US" dirty="0"/>
          </a:p>
          <a:p>
            <a:endParaRPr lang="en-US" dirty="0"/>
          </a:p>
          <a:p>
            <a:pPr marL="0" indent="0">
              <a:buNone/>
            </a:pPr>
            <a:r>
              <a:rPr lang="en-US" dirty="0">
                <a:solidFill>
                  <a:schemeClr val="accent1"/>
                </a:solidFill>
              </a:rPr>
              <a:t>Pr[purple AND square] ≠ 0</a:t>
            </a:r>
          </a:p>
        </p:txBody>
      </p:sp>
      <p:pic>
        <p:nvPicPr>
          <p:cNvPr id="2051" name="Picture 3"/>
          <p:cNvPicPr>
            <a:picLocks noChangeAspect="1" noChangeArrowheads="1"/>
          </p:cNvPicPr>
          <p:nvPr/>
        </p:nvPicPr>
        <p:blipFill>
          <a:blip r:embed="rId2" cstate="print"/>
          <a:srcRect/>
          <a:stretch>
            <a:fillRect/>
          </a:stretch>
        </p:blipFill>
        <p:spPr bwMode="auto">
          <a:xfrm>
            <a:off x="5818367" y="4106848"/>
            <a:ext cx="4281408" cy="1905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addition principle</a:t>
            </a:r>
          </a:p>
        </p:txBody>
      </p:sp>
      <p:sp>
        <p:nvSpPr>
          <p:cNvPr id="5" name="Content Placeholder 4"/>
          <p:cNvSpPr>
            <a:spLocks noGrp="1"/>
          </p:cNvSpPr>
          <p:nvPr>
            <p:ph sz="quarter"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pPr algn="ctr">
              <a:buNone/>
            </a:pPr>
            <a:r>
              <a:rPr lang="en-US" dirty="0">
                <a:solidFill>
                  <a:schemeClr val="accent1"/>
                </a:solidFill>
                <a:latin typeface="Garamond" panose="02020404030301010803" pitchFamily="18" charset="0"/>
              </a:rPr>
              <a:t>Pr[A or B] = Pr[A] + Pr[B]</a:t>
            </a:r>
          </a:p>
          <a:p>
            <a:pPr algn="ctr">
              <a:buNone/>
            </a:pPr>
            <a:r>
              <a:rPr lang="pt-BR" dirty="0">
                <a:solidFill>
                  <a:schemeClr val="accent1"/>
                </a:solidFill>
                <a:latin typeface="Garamond" panose="02020404030301010803" pitchFamily="18" charset="0"/>
              </a:rPr>
              <a:t>Pr(A or B) = Pr(A ∪ B) = Pr(A) + Pr(B)</a:t>
            </a:r>
          </a:p>
          <a:p>
            <a:pPr algn="ctr">
              <a:buNone/>
            </a:pPr>
            <a:endParaRPr lang="en-US" dirty="0">
              <a:solidFill>
                <a:schemeClr val="accent1"/>
              </a:solidFill>
              <a:latin typeface="Garamond" panose="02020404030301010803" pitchFamily="18" charset="0"/>
            </a:endParaRPr>
          </a:p>
          <a:p>
            <a:pPr algn="ctr">
              <a:buNone/>
            </a:pPr>
            <a:r>
              <a:rPr lang="en-US" dirty="0" err="1">
                <a:solidFill>
                  <a:schemeClr val="accent1"/>
                </a:solidFill>
                <a:latin typeface="Garamond" panose="02020404030301010803" pitchFamily="18" charset="0"/>
              </a:rPr>
              <a:t>Pr</a:t>
            </a:r>
            <a:r>
              <a:rPr lang="en-US" dirty="0">
                <a:solidFill>
                  <a:schemeClr val="accent1"/>
                </a:solidFill>
                <a:latin typeface="Garamond" panose="02020404030301010803" pitchFamily="18" charset="0"/>
              </a:rPr>
              <a:t>[not A] = 1 – Pr[A]</a:t>
            </a:r>
          </a:p>
        </p:txBody>
      </p:sp>
      <p:pic>
        <p:nvPicPr>
          <p:cNvPr id="7" name="Picture 2"/>
          <p:cNvPicPr>
            <a:picLocks noChangeAspect="1" noChangeArrowheads="1"/>
          </p:cNvPicPr>
          <p:nvPr/>
        </p:nvPicPr>
        <p:blipFill>
          <a:blip r:embed="rId2" cstate="print"/>
          <a:srcRect/>
          <a:stretch>
            <a:fillRect/>
          </a:stretch>
        </p:blipFill>
        <p:spPr bwMode="auto">
          <a:xfrm>
            <a:off x="2914650" y="1714500"/>
            <a:ext cx="6362700" cy="2400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Effect transition="in" filter="fade">
                                      <p:cBhvr>
                                        <p:cTn id="1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Multiplication rule</a:t>
            </a:r>
          </a:p>
        </p:txBody>
      </p:sp>
      <p:sp>
        <p:nvSpPr>
          <p:cNvPr id="3" name="Content Placeholder 2"/>
          <p:cNvSpPr>
            <a:spLocks noGrp="1"/>
          </p:cNvSpPr>
          <p:nvPr>
            <p:ph sz="quarter" idx="1"/>
          </p:nvPr>
        </p:nvSpPr>
        <p:spPr/>
        <p:txBody>
          <a:bodyPr/>
          <a:lstStyle/>
          <a:p>
            <a:r>
              <a:rPr lang="en-US" dirty="0"/>
              <a:t>Two events are independent if the occurrence of one says nothing about whether the second will occur.</a:t>
            </a:r>
          </a:p>
          <a:p>
            <a:endParaRPr lang="en-US" dirty="0"/>
          </a:p>
          <a:p>
            <a:r>
              <a:rPr lang="en-US" dirty="0"/>
              <a:t>If two events A and B are independent, then the chance of both occurring together equals: </a:t>
            </a:r>
          </a:p>
          <a:p>
            <a:endParaRPr lang="en-US" dirty="0">
              <a:latin typeface="Garamond" panose="02020404030301010803" pitchFamily="18" charset="0"/>
            </a:endParaRPr>
          </a:p>
          <a:p>
            <a:pPr algn="ctr">
              <a:buNone/>
            </a:pPr>
            <a:r>
              <a:rPr lang="pt-BR" dirty="0">
                <a:solidFill>
                  <a:schemeClr val="accent1"/>
                </a:solidFill>
                <a:latin typeface="Garamond" panose="02020404030301010803" pitchFamily="18" charset="0"/>
              </a:rPr>
              <a:t>Pr[A and B] = Pr[A] x Pr[B]</a:t>
            </a:r>
          </a:p>
          <a:p>
            <a:pPr algn="ctr">
              <a:buNone/>
            </a:pPr>
            <a:r>
              <a:rPr lang="pt-BR" dirty="0">
                <a:solidFill>
                  <a:schemeClr val="accent1"/>
                </a:solidFill>
                <a:latin typeface="Garamond" panose="02020404030301010803" pitchFamily="18" charset="0"/>
              </a:rPr>
              <a:t>Pr(A and B) = Pr(A ∩ B) = Pr(A) * Pr(B)</a:t>
            </a:r>
          </a:p>
          <a:p>
            <a:pPr algn="ct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Multiplication rule</a:t>
            </a:r>
          </a:p>
        </p:txBody>
      </p:sp>
      <p:pic>
        <p:nvPicPr>
          <p:cNvPr id="4" name="Picture 2"/>
          <p:cNvPicPr>
            <a:picLocks noGrp="1" noChangeAspect="1" noChangeArrowheads="1"/>
          </p:cNvPicPr>
          <p:nvPr>
            <p:ph sz="quarter" idx="1"/>
          </p:nvPr>
        </p:nvPicPr>
        <p:blipFill>
          <a:blip r:embed="rId2" cstate="print"/>
          <a:srcRect/>
          <a:stretch>
            <a:fillRect/>
          </a:stretch>
        </p:blipFill>
        <p:spPr bwMode="auto">
          <a:xfrm>
            <a:off x="2743200" y="1520665"/>
            <a:ext cx="6705600" cy="433419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0740-B11B-4DB4-A5FD-F482BD4CC034}"/>
              </a:ext>
            </a:extLst>
          </p:cNvPr>
          <p:cNvSpPr>
            <a:spLocks noGrp="1"/>
          </p:cNvSpPr>
          <p:nvPr>
            <p:ph type="title"/>
          </p:nvPr>
        </p:nvSpPr>
        <p:spPr/>
        <p:txBody>
          <a:bodyPr/>
          <a:lstStyle/>
          <a:p>
            <a:r>
              <a:rPr lang="en-US" dirty="0"/>
              <a:t>Marginal and joint probabilities</a:t>
            </a:r>
          </a:p>
        </p:txBody>
      </p:sp>
      <p:pic>
        <p:nvPicPr>
          <p:cNvPr id="5" name="Picture 4">
            <a:extLst>
              <a:ext uri="{FF2B5EF4-FFF2-40B4-BE49-F238E27FC236}">
                <a16:creationId xmlns:a16="http://schemas.microsoft.com/office/drawing/2014/main" id="{FC2374F8-7F9B-484B-ADA3-39B3AC092C49}"/>
              </a:ext>
            </a:extLst>
          </p:cNvPr>
          <p:cNvPicPr>
            <a:picLocks noChangeAspect="1"/>
          </p:cNvPicPr>
          <p:nvPr/>
        </p:nvPicPr>
        <p:blipFill>
          <a:blip r:embed="rId2"/>
          <a:stretch>
            <a:fillRect/>
          </a:stretch>
        </p:blipFill>
        <p:spPr>
          <a:xfrm>
            <a:off x="956187" y="1681536"/>
            <a:ext cx="6875848" cy="2194982"/>
          </a:xfrm>
          <a:prstGeom prst="rect">
            <a:avLst/>
          </a:prstGeom>
        </p:spPr>
      </p:pic>
      <p:pic>
        <p:nvPicPr>
          <p:cNvPr id="7" name="Picture 6">
            <a:extLst>
              <a:ext uri="{FF2B5EF4-FFF2-40B4-BE49-F238E27FC236}">
                <a16:creationId xmlns:a16="http://schemas.microsoft.com/office/drawing/2014/main" id="{EBDEE74A-D509-43C2-A51A-AB1646721521}"/>
              </a:ext>
            </a:extLst>
          </p:cNvPr>
          <p:cNvPicPr>
            <a:picLocks noChangeAspect="1"/>
          </p:cNvPicPr>
          <p:nvPr/>
        </p:nvPicPr>
        <p:blipFill>
          <a:blip r:embed="rId3"/>
          <a:stretch>
            <a:fillRect/>
          </a:stretch>
        </p:blipFill>
        <p:spPr>
          <a:xfrm>
            <a:off x="1031185" y="4123952"/>
            <a:ext cx="6594116" cy="2041036"/>
          </a:xfrm>
          <a:prstGeom prst="rect">
            <a:avLst/>
          </a:prstGeom>
        </p:spPr>
      </p:pic>
      <p:sp>
        <p:nvSpPr>
          <p:cNvPr id="8" name="Rectangle 7">
            <a:extLst>
              <a:ext uri="{FF2B5EF4-FFF2-40B4-BE49-F238E27FC236}">
                <a16:creationId xmlns:a16="http://schemas.microsoft.com/office/drawing/2014/main" id="{C63AF7D3-2DD7-4B33-B0D5-66EDB3FEBD86}"/>
              </a:ext>
            </a:extLst>
          </p:cNvPr>
          <p:cNvSpPr/>
          <p:nvPr/>
        </p:nvSpPr>
        <p:spPr>
          <a:xfrm>
            <a:off x="6096000" y="4492487"/>
            <a:ext cx="773927" cy="962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B48B34-F259-42E8-A558-1C7399A07B59}"/>
              </a:ext>
            </a:extLst>
          </p:cNvPr>
          <p:cNvSpPr/>
          <p:nvPr/>
        </p:nvSpPr>
        <p:spPr>
          <a:xfrm>
            <a:off x="4117450" y="5458266"/>
            <a:ext cx="1978550" cy="356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33760E-13DF-4702-B320-57AF790D19AE}"/>
              </a:ext>
            </a:extLst>
          </p:cNvPr>
          <p:cNvSpPr txBox="1"/>
          <p:nvPr/>
        </p:nvSpPr>
        <p:spPr>
          <a:xfrm>
            <a:off x="7832035" y="3876518"/>
            <a:ext cx="3792772" cy="2308324"/>
          </a:xfrm>
          <a:prstGeom prst="rect">
            <a:avLst/>
          </a:prstGeom>
          <a:noFill/>
        </p:spPr>
        <p:txBody>
          <a:bodyPr wrap="square" rtlCol="0">
            <a:spAutoFit/>
          </a:bodyPr>
          <a:lstStyle/>
          <a:p>
            <a:r>
              <a:rPr lang="en-US" sz="2400" b="1" dirty="0">
                <a:solidFill>
                  <a:schemeClr val="accent1"/>
                </a:solidFill>
              </a:rPr>
              <a:t>Marginal probabilities</a:t>
            </a:r>
            <a:r>
              <a:rPr lang="en-US" sz="2400" dirty="0">
                <a:solidFill>
                  <a:schemeClr val="accent1"/>
                </a:solidFill>
              </a:rPr>
              <a:t>: Probability of ONE type of event, here either the chance of being in a particular age group, or the chance of having diabetes. </a:t>
            </a:r>
          </a:p>
        </p:txBody>
      </p:sp>
    </p:spTree>
    <p:extLst>
      <p:ext uri="{BB962C8B-B14F-4D97-AF65-F5344CB8AC3E}">
        <p14:creationId xmlns:p14="http://schemas.microsoft.com/office/powerpoint/2010/main" val="699998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7731</TotalTime>
  <Words>2246</Words>
  <Application>Microsoft Office PowerPoint</Application>
  <PresentationFormat>Widescreen</PresentationFormat>
  <Paragraphs>240</Paragraphs>
  <Slides>45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Garamond</vt:lpstr>
      <vt:lpstr>Office Theme</vt:lpstr>
      <vt:lpstr>Probability &amp;  Hypothesis Testing</vt:lpstr>
      <vt:lpstr>Introduction to probability</vt:lpstr>
      <vt:lpstr>Definition of probability</vt:lpstr>
      <vt:lpstr>Calculating probability</vt:lpstr>
      <vt:lpstr>Mutually exclusive events</vt:lpstr>
      <vt:lpstr>General addition principle</vt:lpstr>
      <vt:lpstr>Multiplication rule</vt:lpstr>
      <vt:lpstr>Multiplication rule</vt:lpstr>
      <vt:lpstr>Marginal and joint probabilities</vt:lpstr>
      <vt:lpstr>Marginal and joint probabilities</vt:lpstr>
      <vt:lpstr>Conditional probability</vt:lpstr>
      <vt:lpstr>Probability distributions</vt:lpstr>
      <vt:lpstr>Why do we care? </vt:lpstr>
      <vt:lpstr>Probability distribution</vt:lpstr>
      <vt:lpstr>Probability distribution</vt:lpstr>
      <vt:lpstr>Discrete probability distributions</vt:lpstr>
      <vt:lpstr>Continuous probability distributions</vt:lpstr>
      <vt:lpstr>Kinds of probability distributions</vt:lpstr>
      <vt:lpstr>Binomial Distribution</vt:lpstr>
      <vt:lpstr>Binomial Distribution: Examples</vt:lpstr>
      <vt:lpstr>Binomial Distribution: Visualized</vt:lpstr>
      <vt:lpstr>Binomial Distribution</vt:lpstr>
      <vt:lpstr>Poisson Distribution</vt:lpstr>
      <vt:lpstr>Poisson Distribution: Examples</vt:lpstr>
      <vt:lpstr>Poisson Distribution: Visualized</vt:lpstr>
      <vt:lpstr>Poisson Distribution</vt:lpstr>
      <vt:lpstr>Normal Distribution</vt:lpstr>
      <vt:lpstr>Normal Distribution: Visualized</vt:lpstr>
      <vt:lpstr>Cauchy Distribution</vt:lpstr>
      <vt:lpstr>Cauchy Distribution: Visualized</vt:lpstr>
      <vt:lpstr>Null Hypothesis Testing</vt:lpstr>
      <vt:lpstr>What null hypothesis testing entails… </vt:lpstr>
      <vt:lpstr>Test statistics follow a known distribution, for example, the normal distribution</vt:lpstr>
      <vt:lpstr>How likely are the observed values if H0=TRUE?</vt:lpstr>
      <vt:lpstr>Statistical significance</vt:lpstr>
      <vt:lpstr>The problem with null hypothesis significance testing (NHST)</vt:lpstr>
      <vt:lpstr>What's wrong with NHST?</vt:lpstr>
      <vt:lpstr>So, what does NHST tell us? </vt:lpstr>
      <vt:lpstr>So, what does NHST tell us? </vt:lpstr>
      <vt:lpstr>What do we really want to know?</vt:lpstr>
      <vt:lpstr>But what if we do not know P(H0)</vt:lpstr>
      <vt:lpstr>The Nil hypothesis</vt:lpstr>
      <vt:lpstr>What’s the point? </vt:lpstr>
      <vt:lpstr>What to do?</vt:lpstr>
      <vt:lpstr>Bayes’ theorem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dc:title>
  <dc:creator>Steffen Foerster</dc:creator>
  <cp:lastModifiedBy>Steffen Foerster</cp:lastModifiedBy>
  <cp:revision>10</cp:revision>
  <dcterms:created xsi:type="dcterms:W3CDTF">2021-10-06T14:22:27Z</dcterms:created>
  <dcterms:modified xsi:type="dcterms:W3CDTF">2021-10-11T23:13:36Z</dcterms:modified>
</cp:coreProperties>
</file>